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299" r:id="rId4"/>
    <p:sldId id="257" r:id="rId5"/>
    <p:sldId id="300" r:id="rId6"/>
    <p:sldId id="262" r:id="rId7"/>
    <p:sldId id="263" r:id="rId8"/>
    <p:sldId id="264" r:id="rId9"/>
    <p:sldId id="265" r:id="rId10"/>
    <p:sldId id="261" r:id="rId11"/>
    <p:sldId id="258" r:id="rId12"/>
    <p:sldId id="267" r:id="rId13"/>
    <p:sldId id="297" r:id="rId14"/>
    <p:sldId id="268" r:id="rId15"/>
    <p:sldId id="296" r:id="rId16"/>
    <p:sldId id="259" r:id="rId17"/>
    <p:sldId id="260" r:id="rId18"/>
    <p:sldId id="270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72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CC00CC"/>
    <a:srgbClr val="66FF33"/>
    <a:srgbClr val="DDDDDD"/>
    <a:srgbClr val="FFCC00"/>
    <a:srgbClr val="B2B2B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E72C-1B8F-4DD5-A494-52FA2A954E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54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CC25-A668-41E9-B668-5C32E3594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96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BA17-E121-4ED4-A244-F4A119471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96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41EA-8F6D-42C3-B6BB-C120AE8C8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19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7A20-1746-4875-B929-65DCEC0A5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07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9956-23F6-422C-A714-8BC1DEBB7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97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9B65F-D5F0-4CA6-83B3-446DF5104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47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BF3D-3C8C-4791-AB6B-FDB064D8C6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53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EA0F-947F-4BC1-AEBA-47A4A607A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26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958B4-EBD2-4E83-A8FE-5C73512E1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72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DCE2-8DDE-4557-93F9-8C81C9596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53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76351A-1ACA-4A93-AAE8-ABB388E8CE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.umn.edu/japanese_language/class_materials/particle_exercise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 smtClean="0"/>
              <a:t>日本語　</a:t>
            </a:r>
            <a:r>
              <a:rPr lang="en-US" altLang="ja-JP" dirty="0" smtClean="0"/>
              <a:t>1-3</a:t>
            </a:r>
            <a:br>
              <a:rPr lang="en-US" altLang="ja-JP" dirty="0" smtClean="0"/>
            </a:br>
            <a:r>
              <a:rPr lang="en-US" altLang="ja-JP" dirty="0" smtClean="0"/>
              <a:t>Final Exam</a:t>
            </a:r>
            <a:br>
              <a:rPr lang="en-US" altLang="ja-JP" dirty="0" smtClean="0"/>
            </a:br>
            <a:r>
              <a:rPr lang="en-US" altLang="ja-JP" dirty="0" smtClean="0"/>
              <a:t>Review</a:t>
            </a:r>
            <a:endParaRPr 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Verbs</a:t>
            </a: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FF0000"/>
                </a:solidFill>
              </a:rPr>
              <a:t>たい</a:t>
            </a:r>
            <a:r>
              <a:rPr lang="en-US" altLang="ja-JP" smtClean="0">
                <a:solidFill>
                  <a:srgbClr val="FF0000"/>
                </a:solidFill>
              </a:rPr>
              <a:t>-form: I want to do…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17526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ja-JP">
                <a:latin typeface="Arial" panose="020B0604020202020204" pitchFamily="34" charset="0"/>
              </a:rPr>
              <a:t>I want to go to Japan.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</a:t>
            </a:r>
            <a:r>
              <a:rPr lang="ja-JP" altLang="en-US">
                <a:latin typeface="Arial" panose="020B0604020202020204" pitchFamily="34" charset="0"/>
              </a:rPr>
              <a:t>　　</a:t>
            </a:r>
            <a:r>
              <a:rPr lang="ja-JP" altLang="en-US" sz="2600">
                <a:latin typeface="Arial" panose="020B0604020202020204" pitchFamily="34" charset="0"/>
              </a:rPr>
              <a:t>日本に行き</a:t>
            </a:r>
            <a:r>
              <a:rPr lang="ja-JP" altLang="en-US" sz="2600">
                <a:solidFill>
                  <a:srgbClr val="FF0000"/>
                </a:solidFill>
                <a:latin typeface="Arial" panose="020B0604020202020204" pitchFamily="34" charset="0"/>
              </a:rPr>
              <a:t>たい</a:t>
            </a:r>
            <a:r>
              <a:rPr lang="ja-JP" altLang="en-US" sz="2600">
                <a:latin typeface="Arial" panose="020B0604020202020204" pitchFamily="34" charset="0"/>
              </a:rPr>
              <a:t>です</a:t>
            </a:r>
            <a:r>
              <a:rPr lang="ja-JP" altLang="en-US">
                <a:latin typeface="Arial" panose="020B0604020202020204" pitchFamily="34" charset="0"/>
              </a:rPr>
              <a:t>。</a:t>
            </a:r>
          </a:p>
          <a:p>
            <a:pPr eaLnBrk="1" hangingPunct="1">
              <a:buFontTx/>
              <a:buChar char="•"/>
            </a:pPr>
            <a:r>
              <a:rPr lang="en-US" altLang="ja-JP">
                <a:latin typeface="Arial" panose="020B0604020202020204" pitchFamily="34" charset="0"/>
              </a:rPr>
              <a:t>I don’t want to eat sushi.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	</a:t>
            </a:r>
            <a:r>
              <a:rPr lang="ja-JP" altLang="en-US" sz="2600">
                <a:latin typeface="Arial" panose="020B0604020202020204" pitchFamily="34" charset="0"/>
              </a:rPr>
              <a:t>おすしを食べ</a:t>
            </a:r>
            <a:r>
              <a:rPr lang="ja-JP" altLang="en-US" sz="2600">
                <a:solidFill>
                  <a:srgbClr val="FF0000"/>
                </a:solidFill>
                <a:latin typeface="Arial" panose="020B0604020202020204" pitchFamily="34" charset="0"/>
              </a:rPr>
              <a:t>たくない</a:t>
            </a:r>
            <a:r>
              <a:rPr lang="ja-JP" altLang="en-US" sz="2600">
                <a:latin typeface="Arial" panose="020B0604020202020204" pitchFamily="34" charset="0"/>
              </a:rPr>
              <a:t>です。食べ</a:t>
            </a:r>
            <a:r>
              <a:rPr lang="ja-JP" altLang="en-US" sz="2600">
                <a:solidFill>
                  <a:srgbClr val="FF0000"/>
                </a:solidFill>
                <a:latin typeface="Arial" panose="020B0604020202020204" pitchFamily="34" charset="0"/>
              </a:rPr>
              <a:t>たくありません</a:t>
            </a:r>
            <a:r>
              <a:rPr lang="ja-JP" altLang="en-US" sz="2600">
                <a:latin typeface="Arial" panose="020B0604020202020204" pitchFamily="34" charset="0"/>
              </a:rPr>
              <a:t>。</a:t>
            </a:r>
          </a:p>
          <a:p>
            <a:pPr eaLnBrk="1" hangingPunct="1">
              <a:buFontTx/>
              <a:buChar char="•"/>
            </a:pPr>
            <a:r>
              <a:rPr lang="en-US" altLang="ja-JP">
                <a:latin typeface="Arial" panose="020B0604020202020204" pitchFamily="34" charset="0"/>
              </a:rPr>
              <a:t>I wanted to see you.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	</a:t>
            </a:r>
            <a:r>
              <a:rPr lang="ja-JP" altLang="en-US" sz="2800">
                <a:latin typeface="Arial" panose="020B0604020202020204" pitchFamily="34" charset="0"/>
              </a:rPr>
              <a:t>あなたにあい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たかったです</a:t>
            </a:r>
            <a:r>
              <a:rPr lang="ja-JP" altLang="en-US" sz="2800">
                <a:latin typeface="Arial" panose="020B0604020202020204" pitchFamily="34" charset="0"/>
              </a:rPr>
              <a:t>。</a:t>
            </a:r>
            <a:endParaRPr lang="ja-JP" altLang="en-US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ja-JP">
                <a:latin typeface="Arial" panose="020B0604020202020204" pitchFamily="34" charset="0"/>
              </a:rPr>
              <a:t>I didn’t want to do that.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</a:t>
            </a:r>
            <a:r>
              <a:rPr lang="ja-JP" altLang="en-US">
                <a:latin typeface="Arial" panose="020B0604020202020204" pitchFamily="34" charset="0"/>
              </a:rPr>
              <a:t>　</a:t>
            </a:r>
            <a:r>
              <a:rPr lang="ja-JP" altLang="en-US" sz="2600">
                <a:latin typeface="Arial" panose="020B0604020202020204" pitchFamily="34" charset="0"/>
              </a:rPr>
              <a:t>そんなこと、し</a:t>
            </a:r>
            <a:r>
              <a:rPr lang="ja-JP" altLang="en-US" sz="2600">
                <a:solidFill>
                  <a:srgbClr val="FF0000"/>
                </a:solidFill>
                <a:latin typeface="Arial" panose="020B0604020202020204" pitchFamily="34" charset="0"/>
              </a:rPr>
              <a:t>たくなかったです</a:t>
            </a:r>
            <a:r>
              <a:rPr lang="ja-JP" altLang="en-US" sz="2600">
                <a:latin typeface="Arial" panose="020B0604020202020204" pitchFamily="34" charset="0"/>
              </a:rPr>
              <a:t>。し</a:t>
            </a:r>
            <a:r>
              <a:rPr lang="ja-JP" altLang="en-US" sz="2600">
                <a:solidFill>
                  <a:srgbClr val="FF0000"/>
                </a:solidFill>
                <a:latin typeface="Arial" panose="020B0604020202020204" pitchFamily="34" charset="0"/>
              </a:rPr>
              <a:t>たくありませんでした</a:t>
            </a:r>
            <a:r>
              <a:rPr lang="ja-JP" altLang="en-US" sz="2600">
                <a:latin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Adjectives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affirmative: present &amp; past tense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1905000"/>
            <a:ext cx="838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True </a:t>
            </a:r>
            <a:r>
              <a:rPr lang="en-US" altLang="ja-JP">
                <a:latin typeface="Arial" panose="020B0604020202020204" pitchFamily="34" charset="0"/>
              </a:rPr>
              <a:t>–adjective</a:t>
            </a:r>
            <a:r>
              <a:rPr lang="ja-JP" altLang="en-US">
                <a:latin typeface="Arial" panose="020B0604020202020204" pitchFamily="34" charset="0"/>
              </a:rPr>
              <a:t>ｓ</a:t>
            </a:r>
            <a:endParaRPr lang="en-US" altLang="ja-JP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かわいいです		かわい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かった</a:t>
            </a:r>
            <a:r>
              <a:rPr lang="ja-JP" altLang="en-US">
                <a:latin typeface="Arial" panose="020B0604020202020204" pitchFamily="34" charset="0"/>
              </a:rPr>
              <a:t>です	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おいしいです		おいしかったです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おもしろいです	おもしろかったです</a:t>
            </a:r>
          </a:p>
          <a:p>
            <a:pPr eaLnBrk="1" hangingPunct="1">
              <a:buFontTx/>
              <a:buNone/>
            </a:pPr>
            <a:endParaRPr lang="ja-JP" altLang="en-US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な</a:t>
            </a:r>
            <a:r>
              <a:rPr lang="ja-JP" altLang="en-US">
                <a:latin typeface="Arial" panose="020B0604020202020204" pitchFamily="34" charset="0"/>
              </a:rPr>
              <a:t>　</a:t>
            </a:r>
            <a:r>
              <a:rPr lang="en-US" altLang="ja-JP">
                <a:latin typeface="Arial" panose="020B0604020202020204" pitchFamily="34" charset="0"/>
              </a:rPr>
              <a:t>– adjective</a:t>
            </a:r>
            <a:r>
              <a:rPr lang="ja-JP" altLang="en-US">
                <a:latin typeface="Arial" panose="020B0604020202020204" pitchFamily="34" charset="0"/>
              </a:rPr>
              <a:t>ｓ</a:t>
            </a:r>
            <a:endParaRPr lang="en-US" altLang="ja-JP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</a:t>
            </a:r>
            <a:r>
              <a:rPr lang="ja-JP" altLang="en-US">
                <a:latin typeface="Arial" panose="020B0604020202020204" pitchFamily="34" charset="0"/>
              </a:rPr>
              <a:t>きれいです		きれい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でした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ひまです		ひまでした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Adjectives</a:t>
            </a: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7620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mtClean="0"/>
              <a:t>negative: present &amp; past tense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ja-JP" smtClean="0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1905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True </a:t>
            </a:r>
            <a:r>
              <a:rPr lang="en-US" altLang="ja-JP">
                <a:latin typeface="Arial" panose="020B0604020202020204" pitchFamily="34" charset="0"/>
              </a:rPr>
              <a:t>-adjectives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かわい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くない</a:t>
            </a:r>
            <a:r>
              <a:rPr lang="ja-JP" altLang="en-US">
                <a:latin typeface="Arial" panose="020B0604020202020204" pitchFamily="34" charset="0"/>
              </a:rPr>
              <a:t>です	　かわい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くなかった</a:t>
            </a:r>
            <a:r>
              <a:rPr lang="ja-JP" altLang="en-US">
                <a:latin typeface="Arial" panose="020B0604020202020204" pitchFamily="34" charset="0"/>
              </a:rPr>
              <a:t>です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おいしくないです	　おいしくなかったです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おもしろくないです	　おもしろくなかったです</a:t>
            </a:r>
          </a:p>
          <a:p>
            <a:pPr eaLnBrk="1" hangingPunct="1">
              <a:buFontTx/>
              <a:buNone/>
            </a:pPr>
            <a:endParaRPr lang="ja-JP" altLang="en-US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な</a:t>
            </a:r>
            <a:r>
              <a:rPr lang="ja-JP" altLang="en-US">
                <a:latin typeface="Arial" panose="020B0604020202020204" pitchFamily="34" charset="0"/>
              </a:rPr>
              <a:t>　</a:t>
            </a:r>
            <a:r>
              <a:rPr lang="en-US" altLang="ja-JP">
                <a:latin typeface="Arial" panose="020B0604020202020204" pitchFamily="34" charset="0"/>
              </a:rPr>
              <a:t>- adjectives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</a:t>
            </a:r>
            <a:r>
              <a:rPr lang="ja-JP" altLang="en-US" sz="2800">
                <a:latin typeface="Arial" panose="020B0604020202020204" pitchFamily="34" charset="0"/>
              </a:rPr>
              <a:t>きれい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じゃない</a:t>
            </a:r>
            <a:r>
              <a:rPr lang="ja-JP" altLang="en-US" sz="2800">
                <a:latin typeface="Arial" panose="020B0604020202020204" pitchFamily="34" charset="0"/>
              </a:rPr>
              <a:t>です	　きれい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じゃなかった</a:t>
            </a:r>
            <a:r>
              <a:rPr lang="ja-JP" altLang="en-US" sz="2800">
                <a:latin typeface="Arial" panose="020B0604020202020204" pitchFamily="34" charset="0"/>
              </a:rPr>
              <a:t>です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	ひまじゃないです	　ひまじゃなかったです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Adjectives</a:t>
            </a:r>
            <a:endParaRPr lang="en-US" sz="40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6096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mtClean="0"/>
              <a:t>Connecting adjectives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ja-JP" smtClean="0"/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81000" y="1600200"/>
            <a:ext cx="8610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ja-JP">
                <a:solidFill>
                  <a:srgbClr val="FF0000"/>
                </a:solidFill>
                <a:latin typeface="Arial" panose="020B0604020202020204" pitchFamily="34" charset="0"/>
              </a:rPr>
              <a:t>True </a:t>
            </a:r>
            <a:r>
              <a:rPr lang="en-US" altLang="ja-JP">
                <a:latin typeface="Arial" panose="020B0604020202020204" pitchFamily="34" charset="0"/>
              </a:rPr>
              <a:t>-adjectives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	おいしい＋やすい＝おいし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くて、</a:t>
            </a:r>
            <a:r>
              <a:rPr lang="ja-JP" altLang="en-US">
                <a:latin typeface="Arial" panose="020B0604020202020204" pitchFamily="34" charset="0"/>
              </a:rPr>
              <a:t>やすい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　かわいい＋やさしい＝かわい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くて、</a:t>
            </a:r>
            <a:r>
              <a:rPr lang="ja-JP" altLang="en-US">
                <a:latin typeface="Arial" panose="020B0604020202020204" pitchFamily="34" charset="0"/>
              </a:rPr>
              <a:t>やさしい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　あたまがいい＋きれい＝あたまが</a:t>
            </a:r>
            <a:r>
              <a:rPr lang="ja-JP" altLang="en-US">
                <a:solidFill>
                  <a:srgbClr val="FF0000"/>
                </a:solidFill>
                <a:latin typeface="Arial" panose="020B0604020202020204" pitchFamily="34" charset="0"/>
              </a:rPr>
              <a:t>よくて、</a:t>
            </a:r>
            <a:r>
              <a:rPr lang="ja-JP" altLang="en-US">
                <a:latin typeface="Arial" panose="020B0604020202020204" pitchFamily="34" charset="0"/>
              </a:rPr>
              <a:t>きれい</a:t>
            </a:r>
          </a:p>
          <a:p>
            <a:pPr eaLnBrk="1" hangingPunct="1">
              <a:buFontTx/>
              <a:buNone/>
            </a:pPr>
            <a:endParaRPr lang="ja-JP" altLang="en-US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</a:rPr>
              <a:t>な　</a:t>
            </a:r>
            <a:r>
              <a:rPr lang="en-US" altLang="ja-JP">
                <a:latin typeface="Arial" panose="020B0604020202020204" pitchFamily="34" charset="0"/>
              </a:rPr>
              <a:t>- adjectives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</a:t>
            </a:r>
            <a:r>
              <a:rPr lang="ja-JP" altLang="en-US">
                <a:latin typeface="Arial" panose="020B0604020202020204" pitchFamily="34" charset="0"/>
              </a:rPr>
              <a:t>きれい＋やさしい＝きれい</a:t>
            </a: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</a:rPr>
              <a:t>で、</a:t>
            </a:r>
            <a:r>
              <a:rPr lang="ja-JP" altLang="en-US">
                <a:latin typeface="Arial" panose="020B0604020202020204" pitchFamily="34" charset="0"/>
              </a:rPr>
              <a:t>やさしい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　べんり＋はやい＝べんり</a:t>
            </a:r>
            <a:r>
              <a:rPr lang="ja-JP" altLang="en-US">
                <a:solidFill>
                  <a:schemeClr val="hlink"/>
                </a:solidFill>
                <a:latin typeface="Arial" panose="020B0604020202020204" pitchFamily="34" charset="0"/>
              </a:rPr>
              <a:t>で、</a:t>
            </a:r>
            <a:r>
              <a:rPr lang="ja-JP" altLang="en-US">
                <a:latin typeface="Arial" panose="020B0604020202020204" pitchFamily="34" charset="0"/>
              </a:rPr>
              <a:t>はやい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2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Adjectives</a:t>
            </a:r>
            <a:endParaRPr 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pre-nominal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3429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True- adjectives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2743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な　</a:t>
            </a:r>
            <a:r>
              <a:rPr lang="en-US" altLang="ja-JP">
                <a:latin typeface="Arial" panose="020B0604020202020204" pitchFamily="34" charset="0"/>
              </a:rPr>
              <a:t>-adjective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029200" y="19050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＋　</a:t>
            </a:r>
            <a:r>
              <a:rPr lang="en-US" altLang="ja-JP">
                <a:latin typeface="Arial" panose="020B0604020202020204" pitchFamily="34" charset="0"/>
              </a:rPr>
              <a:t>Noun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429000" y="41148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＋　</a:t>
            </a:r>
            <a:r>
              <a:rPr lang="ja-JP" altLang="en-US">
                <a:solidFill>
                  <a:srgbClr val="FF66FF"/>
                </a:solidFill>
                <a:latin typeface="Arial" panose="020B0604020202020204" pitchFamily="34" charset="0"/>
              </a:rPr>
              <a:t>な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029200" y="41148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＋　</a:t>
            </a:r>
            <a:r>
              <a:rPr lang="en-US" altLang="ja-JP">
                <a:latin typeface="Arial" panose="020B0604020202020204" pitchFamily="34" charset="0"/>
              </a:rPr>
              <a:t>Noun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295400" y="2514600"/>
            <a:ext cx="3048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かわいい犬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おいしいごはん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371600" y="4876800"/>
            <a:ext cx="3048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きれい</a:t>
            </a:r>
            <a:r>
              <a:rPr lang="ja-JP" altLang="en-US" sz="2800">
                <a:solidFill>
                  <a:srgbClr val="FF66FF"/>
                </a:solidFill>
                <a:latin typeface="Arial" panose="020B0604020202020204" pitchFamily="34" charset="0"/>
              </a:rPr>
              <a:t>な</a:t>
            </a:r>
            <a:r>
              <a:rPr lang="ja-JP" altLang="en-US" sz="2800">
                <a:latin typeface="Arial" panose="020B0604020202020204" pitchFamily="34" charset="0"/>
              </a:rPr>
              <a:t>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ゆうめい</a:t>
            </a:r>
            <a:r>
              <a:rPr lang="ja-JP" altLang="en-US" sz="2800">
                <a:solidFill>
                  <a:srgbClr val="FF66FF"/>
                </a:solidFill>
                <a:latin typeface="Arial" panose="020B0604020202020204" pitchFamily="34" charset="0"/>
              </a:rPr>
              <a:t>な</a:t>
            </a:r>
            <a:r>
              <a:rPr lang="ja-JP" altLang="en-US" sz="2800">
                <a:latin typeface="Arial" panose="020B0604020202020204" pitchFamily="34" charset="0"/>
              </a:rPr>
              <a:t>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5" grpId="0"/>
      <p:bldP spid="15366" grpId="0"/>
      <p:bldP spid="15367" grpId="0"/>
      <p:bldP spid="15368" grpId="0"/>
      <p:bldP spid="15369" grpId="0"/>
      <p:bldP spid="15370" grpId="0" build="p"/>
      <p:bldP spid="153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Adjectives</a:t>
            </a:r>
            <a:endParaRPr lang="en-US" sz="40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predicate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320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(Noun) </a:t>
            </a:r>
            <a:r>
              <a:rPr lang="ja-JP" altLang="en-US">
                <a:latin typeface="Arial" panose="020B0604020202020204" pitchFamily="34" charset="0"/>
              </a:rPr>
              <a:t>は </a:t>
            </a:r>
            <a:r>
              <a:rPr lang="en-US" altLang="ja-JP">
                <a:latin typeface="Arial" panose="020B0604020202020204" pitchFamily="34" charset="0"/>
              </a:rPr>
              <a:t>(true-adjective) </a:t>
            </a:r>
            <a:r>
              <a:rPr lang="ja-JP" altLang="en-US">
                <a:latin typeface="Arial" panose="020B0604020202020204" pitchFamily="34" charset="0"/>
              </a:rPr>
              <a:t>です。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295400" y="2514600"/>
            <a:ext cx="5181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うさぎはかわいいです。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このごはんはおいしいです。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1371600" y="4876800"/>
            <a:ext cx="5181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ふじさんはきれいです。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あの人はゆうめいです。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85800" y="4114800"/>
            <a:ext cx="586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(Noun) </a:t>
            </a:r>
            <a:r>
              <a:rPr lang="ja-JP" altLang="en-US">
                <a:latin typeface="Arial" panose="020B0604020202020204" pitchFamily="34" charset="0"/>
              </a:rPr>
              <a:t>は </a:t>
            </a:r>
            <a:r>
              <a:rPr lang="en-US" altLang="ja-JP">
                <a:latin typeface="Arial" panose="020B0604020202020204" pitchFamily="34" charset="0"/>
              </a:rPr>
              <a:t>(</a:t>
            </a:r>
            <a:r>
              <a:rPr lang="ja-JP" altLang="en-US">
                <a:latin typeface="Arial" panose="020B0604020202020204" pitchFamily="34" charset="0"/>
              </a:rPr>
              <a:t>な</a:t>
            </a:r>
            <a:r>
              <a:rPr lang="en-US" altLang="ja-JP">
                <a:latin typeface="Arial" panose="020B0604020202020204" pitchFamily="34" charset="0"/>
              </a:rPr>
              <a:t>-adjective) </a:t>
            </a:r>
            <a:r>
              <a:rPr lang="ja-JP" altLang="en-US">
                <a:latin typeface="Arial" panose="020B0604020202020204" pitchFamily="34" charset="0"/>
              </a:rPr>
              <a:t>です。</a:t>
            </a:r>
          </a:p>
        </p:txBody>
      </p:sp>
      <p:sp>
        <p:nvSpPr>
          <p:cNvPr id="16393" name="AutoShape 15"/>
          <p:cNvSpPr>
            <a:spLocks noChangeArrowheads="1"/>
          </p:cNvSpPr>
          <p:nvPr/>
        </p:nvSpPr>
        <p:spPr bwMode="auto">
          <a:xfrm>
            <a:off x="5867400" y="3657600"/>
            <a:ext cx="2971800" cy="1676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94" name="Oval 16"/>
          <p:cNvSpPr>
            <a:spLocks noChangeArrowheads="1"/>
          </p:cNvSpPr>
          <p:nvPr/>
        </p:nvSpPr>
        <p:spPr bwMode="auto">
          <a:xfrm>
            <a:off x="6553200" y="4191000"/>
            <a:ext cx="2209800" cy="2286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95" name="AutoShape 18"/>
          <p:cNvSpPr>
            <a:spLocks noChangeArrowheads="1"/>
          </p:cNvSpPr>
          <p:nvPr/>
        </p:nvSpPr>
        <p:spPr bwMode="auto">
          <a:xfrm>
            <a:off x="5638800" y="4343400"/>
            <a:ext cx="3276600" cy="2057400"/>
          </a:xfrm>
          <a:prstGeom prst="leftArrow">
            <a:avLst>
              <a:gd name="adj1" fmla="val 50000"/>
              <a:gd name="adj2" fmla="val 3981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96" name="Oval 19"/>
          <p:cNvSpPr>
            <a:spLocks noChangeArrowheads="1"/>
          </p:cNvSpPr>
          <p:nvPr/>
        </p:nvSpPr>
        <p:spPr bwMode="auto">
          <a:xfrm>
            <a:off x="5562600" y="5029200"/>
            <a:ext cx="3124200" cy="1524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97" name="Oval 20"/>
          <p:cNvSpPr>
            <a:spLocks noChangeArrowheads="1"/>
          </p:cNvSpPr>
          <p:nvPr/>
        </p:nvSpPr>
        <p:spPr bwMode="auto">
          <a:xfrm>
            <a:off x="5638800" y="4800600"/>
            <a:ext cx="3276600" cy="1828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98" name="AutoShape 22"/>
          <p:cNvSpPr>
            <a:spLocks noChangeArrowheads="1"/>
          </p:cNvSpPr>
          <p:nvPr/>
        </p:nvSpPr>
        <p:spPr bwMode="auto">
          <a:xfrm>
            <a:off x="5638800" y="4876800"/>
            <a:ext cx="3124200" cy="1676400"/>
          </a:xfrm>
          <a:prstGeom prst="leftArrow">
            <a:avLst>
              <a:gd name="adj1" fmla="val 50000"/>
              <a:gd name="adj2" fmla="val 4659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248400" y="4876800"/>
            <a:ext cx="2667000" cy="139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 sz="2200" b="1" i="1">
                <a:solidFill>
                  <a:srgbClr val="FF0000"/>
                </a:solidFill>
                <a:latin typeface="Arial" panose="020B0604020202020204" pitchFamily="34" charset="0"/>
              </a:rPr>
              <a:t>Don’t put </a:t>
            </a:r>
            <a:r>
              <a:rPr lang="ja-JP" altLang="en-US" b="1" i="1">
                <a:solidFill>
                  <a:srgbClr val="FF0000"/>
                </a:solidFill>
                <a:latin typeface="Arial" panose="020B0604020202020204" pitchFamily="34" charset="0"/>
              </a:rPr>
              <a:t>な </a:t>
            </a:r>
            <a:r>
              <a:rPr lang="en-US" altLang="ja-JP" sz="2200" b="1" i="1">
                <a:solidFill>
                  <a:srgbClr val="FF0000"/>
                </a:solidFill>
                <a:latin typeface="Arial" panose="020B0604020202020204" pitchFamily="34" charset="0"/>
              </a:rPr>
              <a:t>after </a:t>
            </a:r>
          </a:p>
          <a:p>
            <a:pPr algn="ctr" eaLnBrk="1" hangingPunct="1">
              <a:buFontTx/>
              <a:buNone/>
            </a:pPr>
            <a:r>
              <a:rPr lang="en-US" altLang="ja-JP" sz="2200" b="1" i="1">
                <a:solidFill>
                  <a:srgbClr val="FF0000"/>
                </a:solidFill>
                <a:latin typeface="Arial" panose="020B0604020202020204" pitchFamily="34" charset="0"/>
              </a:rPr>
              <a:t>the </a:t>
            </a:r>
            <a:r>
              <a:rPr lang="ja-JP" altLang="en-US" sz="2200" b="1" i="1">
                <a:solidFill>
                  <a:srgbClr val="FF0000"/>
                </a:solidFill>
                <a:latin typeface="Arial" panose="020B0604020202020204" pitchFamily="34" charset="0"/>
              </a:rPr>
              <a:t>な　</a:t>
            </a:r>
            <a:r>
              <a:rPr lang="en-US" altLang="ja-JP" sz="2200" b="1" i="1">
                <a:solidFill>
                  <a:srgbClr val="FF0000"/>
                </a:solidFill>
                <a:latin typeface="Arial" panose="020B0604020202020204" pitchFamily="34" charset="0"/>
              </a:rPr>
              <a:t>adjective</a:t>
            </a:r>
          </a:p>
          <a:p>
            <a:pPr algn="ctr" eaLnBrk="1" hangingPunct="1">
              <a:buFontTx/>
              <a:buNone/>
            </a:pPr>
            <a:r>
              <a:rPr lang="en-US" altLang="ja-JP" sz="2200" b="1" i="1">
                <a:solidFill>
                  <a:srgbClr val="FF0000"/>
                </a:solidFill>
                <a:latin typeface="Arial" panose="020B0604020202020204" pitchFamily="34" charset="0"/>
              </a:rPr>
              <a:t>before verbs !</a:t>
            </a:r>
            <a:endParaRPr lang="en-US" altLang="en-US" sz="2200" b="1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5" grpId="0"/>
      <p:bldP spid="51210" grpId="0" build="p"/>
      <p:bldP spid="51211" grpId="0" build="p"/>
      <p:bldP spid="51214" grpId="0"/>
      <p:bldP spid="512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ja-JP" smtClean="0"/>
              <a:t>Counters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3810000" cy="4906963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People</a:t>
            </a:r>
            <a:r>
              <a:rPr lang="ja-JP" altLang="en-US" sz="2800" smtClean="0"/>
              <a:t>　</a:t>
            </a:r>
          </a:p>
          <a:p>
            <a:pPr eaLnBrk="1" hangingPunct="1"/>
            <a:r>
              <a:rPr lang="en-US" altLang="ja-JP" sz="2800" smtClean="0"/>
              <a:t>Books &amp; Magazines</a:t>
            </a:r>
            <a:endParaRPr lang="ja-JP" altLang="en-US" sz="2800" smtClean="0"/>
          </a:p>
          <a:p>
            <a:pPr eaLnBrk="1" hangingPunct="1"/>
            <a:r>
              <a:rPr lang="en-US" altLang="ja-JP" sz="2800" smtClean="0"/>
              <a:t>Age</a:t>
            </a:r>
          </a:p>
          <a:p>
            <a:pPr eaLnBrk="1" hangingPunct="1"/>
            <a:r>
              <a:rPr lang="en-US" altLang="zh-CN" sz="2800" smtClean="0"/>
              <a:t>General</a:t>
            </a:r>
          </a:p>
          <a:p>
            <a:pPr eaLnBrk="1" hangingPunct="1"/>
            <a:r>
              <a:rPr lang="en-US" altLang="ja-JP" sz="2800" smtClean="0"/>
              <a:t>Cylindrical objects</a:t>
            </a:r>
          </a:p>
          <a:p>
            <a:pPr eaLnBrk="1" hangingPunct="1"/>
            <a:r>
              <a:rPr lang="en-US" altLang="ja-JP" sz="2800" smtClean="0"/>
              <a:t>flat objects</a:t>
            </a:r>
          </a:p>
          <a:p>
            <a:pPr eaLnBrk="1" hangingPunct="1"/>
            <a:r>
              <a:rPr lang="en-US" altLang="ja-JP" sz="2800" smtClean="0"/>
              <a:t>small animals</a:t>
            </a:r>
          </a:p>
          <a:p>
            <a:pPr eaLnBrk="1" hangingPunct="1"/>
            <a:r>
              <a:rPr lang="en-US" altLang="ja-JP" sz="2800" smtClean="0"/>
              <a:t>Months</a:t>
            </a:r>
          </a:p>
          <a:p>
            <a:pPr eaLnBrk="1" hangingPunct="1"/>
            <a:r>
              <a:rPr lang="en-US" altLang="ja-JP" sz="2800" smtClean="0"/>
              <a:t>Birds</a:t>
            </a:r>
            <a:endParaRPr lang="en-US" altLang="en-US" sz="280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19600" y="1219200"/>
            <a:ext cx="47244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ひとり、ふたり、さん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にん</a:t>
            </a:r>
            <a:r>
              <a:rPr lang="ja-JP" altLang="en-US" sz="2800">
                <a:latin typeface="Arial" panose="020B0604020202020204" pitchFamily="34" charset="0"/>
              </a:rPr>
              <a:t>　</a:t>
            </a: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いっさつ、にさつ、さん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さつ</a:t>
            </a: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１５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さい</a:t>
            </a:r>
            <a:r>
              <a:rPr lang="ja-JP" altLang="en-US" sz="2800">
                <a:latin typeface="Arial" panose="020B0604020202020204" pitchFamily="34" charset="0"/>
              </a:rPr>
              <a:t>、１７さい、</a:t>
            </a:r>
            <a:r>
              <a:rPr lang="ja-JP" altLang="en-US" sz="2800">
                <a:solidFill>
                  <a:srgbClr val="FFC000"/>
                </a:solidFill>
                <a:latin typeface="Arial" panose="020B0604020202020204" pitchFamily="34" charset="0"/>
              </a:rPr>
              <a:t>はたち</a:t>
            </a: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ひとつ、ふたつ、みっつ</a:t>
            </a: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いっ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ぽん</a:t>
            </a:r>
            <a:r>
              <a:rPr lang="ja-JP" altLang="en-US" sz="2800">
                <a:latin typeface="Arial" panose="020B0604020202020204" pitchFamily="34" charset="0"/>
              </a:rPr>
              <a:t>、に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ほん</a:t>
            </a:r>
            <a:r>
              <a:rPr lang="ja-JP" altLang="en-US" sz="2800">
                <a:latin typeface="Arial" panose="020B0604020202020204" pitchFamily="34" charset="0"/>
              </a:rPr>
              <a:t>、さん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ぼん</a:t>
            </a: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いち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まい</a:t>
            </a:r>
            <a:r>
              <a:rPr lang="ja-JP" altLang="en-US" sz="2800">
                <a:latin typeface="Arial" panose="020B0604020202020204" pitchFamily="34" charset="0"/>
              </a:rPr>
              <a:t>、にまい、さんまい</a:t>
            </a: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いっ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ぴき</a:t>
            </a:r>
            <a:r>
              <a:rPr lang="ja-JP" altLang="en-US" sz="2800">
                <a:latin typeface="Arial" panose="020B0604020202020204" pitchFamily="34" charset="0"/>
              </a:rPr>
              <a:t>、に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ひき</a:t>
            </a:r>
            <a:r>
              <a:rPr lang="ja-JP" altLang="en-US" sz="2800">
                <a:latin typeface="Arial" panose="020B0604020202020204" pitchFamily="34" charset="0"/>
              </a:rPr>
              <a:t>、さん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びき</a:t>
            </a: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いち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がつ</a:t>
            </a:r>
            <a:r>
              <a:rPr lang="ja-JP" altLang="en-US" sz="2800">
                <a:latin typeface="Arial" panose="020B0604020202020204" pitchFamily="34" charset="0"/>
              </a:rPr>
              <a:t>、にがつ、しがつ</a:t>
            </a:r>
            <a:endParaRPr lang="en-US" altLang="ja-JP" sz="280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ja-JP" altLang="en-US" sz="2800">
                <a:latin typeface="Arial" panose="020B0604020202020204" pitchFamily="34" charset="0"/>
              </a:rPr>
              <a:t>いち</a:t>
            </a:r>
            <a:r>
              <a:rPr lang="ja-JP" altLang="en-US" sz="2800">
                <a:solidFill>
                  <a:srgbClr val="FF0000"/>
                </a:solidFill>
                <a:latin typeface="Arial" panose="020B0604020202020204" pitchFamily="34" charset="0"/>
              </a:rPr>
              <a:t>わ</a:t>
            </a:r>
            <a:r>
              <a:rPr lang="ja-JP" altLang="en-US" sz="2800">
                <a:latin typeface="Arial" panose="020B0604020202020204" pitchFamily="34" charset="0"/>
              </a:rPr>
              <a:t>、にわ、さんわ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Particles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/>
          <a:lstStyle/>
          <a:p>
            <a:pPr eaLnBrk="1" hangingPunct="1"/>
            <a:r>
              <a:rPr lang="ja-JP" altLang="en-US" smtClean="0"/>
              <a:t>は			私</a:t>
            </a:r>
            <a:r>
              <a:rPr lang="ja-JP" altLang="en-US" u="sng" smtClean="0">
                <a:solidFill>
                  <a:srgbClr val="FF0000"/>
                </a:solidFill>
              </a:rPr>
              <a:t>は</a:t>
            </a:r>
            <a:r>
              <a:rPr lang="ja-JP" altLang="en-US" smtClean="0"/>
              <a:t>おすし</a:t>
            </a:r>
            <a:r>
              <a:rPr lang="ja-JP" altLang="en-US" u="sng" smtClean="0">
                <a:solidFill>
                  <a:srgbClr val="FF0000"/>
                </a:solidFill>
              </a:rPr>
              <a:t>が</a:t>
            </a:r>
            <a:r>
              <a:rPr lang="ja-JP" altLang="en-US" smtClean="0"/>
              <a:t>大好きです。</a:t>
            </a:r>
          </a:p>
          <a:p>
            <a:pPr eaLnBrk="1" hangingPunct="1"/>
            <a:r>
              <a:rPr lang="ja-JP" altLang="en-US" smtClean="0"/>
              <a:t>が			本の上に鉛筆</a:t>
            </a:r>
            <a:r>
              <a:rPr lang="ja-JP" altLang="en-US" u="sng" smtClean="0">
                <a:solidFill>
                  <a:srgbClr val="FF0000"/>
                </a:solidFill>
              </a:rPr>
              <a:t>が</a:t>
            </a:r>
            <a:r>
              <a:rPr lang="ja-JP" altLang="en-US" smtClean="0"/>
              <a:t>あります。</a:t>
            </a:r>
          </a:p>
          <a:p>
            <a:pPr eaLnBrk="1" hangingPunct="1"/>
            <a:r>
              <a:rPr lang="ja-JP" altLang="en-US" smtClean="0"/>
              <a:t>と			これ</a:t>
            </a:r>
            <a:r>
              <a:rPr lang="ja-JP" altLang="en-US" u="sng" smtClean="0">
                <a:solidFill>
                  <a:srgbClr val="FF0000"/>
                </a:solidFill>
              </a:rPr>
              <a:t>と</a:t>
            </a:r>
            <a:r>
              <a:rPr lang="ja-JP" altLang="en-US" smtClean="0"/>
              <a:t>あれをください。</a:t>
            </a:r>
          </a:p>
          <a:p>
            <a:pPr eaLnBrk="1" hangingPunct="1"/>
            <a:r>
              <a:rPr lang="ja-JP" altLang="en-US" smtClean="0"/>
              <a:t>も			それ</a:t>
            </a:r>
            <a:r>
              <a:rPr lang="ja-JP" altLang="en-US" u="sng" smtClean="0">
                <a:solidFill>
                  <a:srgbClr val="FF0000"/>
                </a:solidFill>
              </a:rPr>
              <a:t>も</a:t>
            </a:r>
            <a:r>
              <a:rPr lang="ja-JP" altLang="en-US" smtClean="0"/>
              <a:t>ください。</a:t>
            </a:r>
          </a:p>
          <a:p>
            <a:pPr eaLnBrk="1" hangingPunct="1"/>
            <a:r>
              <a:rPr lang="ja-JP" altLang="en-US" smtClean="0"/>
              <a:t>の			私</a:t>
            </a:r>
            <a:r>
              <a:rPr lang="ja-JP" altLang="en-US" u="sng" smtClean="0">
                <a:solidFill>
                  <a:srgbClr val="FF0000"/>
                </a:solidFill>
              </a:rPr>
              <a:t>の</a:t>
            </a:r>
            <a:r>
              <a:rPr lang="ja-JP" altLang="en-US" smtClean="0"/>
              <a:t>犬はとてもかわいいです。</a:t>
            </a:r>
          </a:p>
          <a:p>
            <a:pPr eaLnBrk="1" hangingPunct="1"/>
            <a:r>
              <a:rPr lang="ja-JP" altLang="en-US" smtClean="0"/>
              <a:t>を			毎日、あさごはん</a:t>
            </a:r>
            <a:r>
              <a:rPr lang="ja-JP" altLang="en-US" u="sng" smtClean="0">
                <a:solidFill>
                  <a:srgbClr val="FF0000"/>
                </a:solidFill>
              </a:rPr>
              <a:t>を</a:t>
            </a:r>
            <a:r>
              <a:rPr lang="ja-JP" altLang="en-US" smtClean="0"/>
              <a:t>食べます</a:t>
            </a:r>
          </a:p>
          <a:p>
            <a:pPr eaLnBrk="1" hangingPunct="1"/>
            <a:r>
              <a:rPr lang="ja-JP" altLang="en-US" smtClean="0"/>
              <a:t>に			朝７時</a:t>
            </a:r>
            <a:r>
              <a:rPr lang="ja-JP" altLang="en-US" u="sng" smtClean="0">
                <a:solidFill>
                  <a:srgbClr val="FF0000"/>
                </a:solidFill>
              </a:rPr>
              <a:t>に</a:t>
            </a:r>
            <a:r>
              <a:rPr lang="ja-JP" altLang="en-US" smtClean="0"/>
              <a:t>学校</a:t>
            </a:r>
            <a:r>
              <a:rPr lang="ja-JP" altLang="en-US" u="sng" smtClean="0">
                <a:solidFill>
                  <a:srgbClr val="FF0000"/>
                </a:solidFill>
              </a:rPr>
              <a:t>に</a:t>
            </a:r>
            <a:r>
              <a:rPr lang="ja-JP" altLang="en-US" smtClean="0"/>
              <a:t>行きます。</a:t>
            </a:r>
          </a:p>
          <a:p>
            <a:pPr eaLnBrk="1" hangingPunct="1"/>
            <a:r>
              <a:rPr lang="ja-JP" altLang="en-US" smtClean="0"/>
              <a:t>で			としょかん</a:t>
            </a:r>
            <a:r>
              <a:rPr lang="ja-JP" altLang="en-US" u="sng" smtClean="0">
                <a:solidFill>
                  <a:srgbClr val="FF0000"/>
                </a:solidFill>
              </a:rPr>
              <a:t>で</a:t>
            </a:r>
            <a:r>
              <a:rPr lang="ja-JP" altLang="en-US" smtClean="0"/>
              <a:t>勉強します。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Particles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 eaLnBrk="1" hangingPunct="1"/>
            <a:r>
              <a:rPr lang="ja-JP" altLang="en-US" smtClean="0"/>
              <a:t>ね			今日はさむいです</a:t>
            </a:r>
            <a:r>
              <a:rPr lang="ja-JP" altLang="en-US" u="sng" smtClean="0">
                <a:solidFill>
                  <a:srgbClr val="FF0000"/>
                </a:solidFill>
              </a:rPr>
              <a:t>ね</a:t>
            </a:r>
            <a:r>
              <a:rPr lang="ja-JP" altLang="en-US" smtClean="0"/>
              <a:t>。</a:t>
            </a:r>
          </a:p>
          <a:p>
            <a:pPr eaLnBrk="1" hangingPunct="1"/>
            <a:r>
              <a:rPr lang="ja-JP" altLang="en-US" smtClean="0"/>
              <a:t>よ			あなた</a:t>
            </a:r>
            <a:r>
              <a:rPr lang="ja-JP" altLang="en-US" u="sng" smtClean="0">
                <a:solidFill>
                  <a:srgbClr val="FF0000"/>
                </a:solidFill>
              </a:rPr>
              <a:t>は</a:t>
            </a:r>
            <a:r>
              <a:rPr lang="ja-JP" altLang="en-US" smtClean="0"/>
              <a:t>おすし</a:t>
            </a:r>
            <a:r>
              <a:rPr lang="ja-JP" altLang="en-US" u="sng" smtClean="0">
                <a:solidFill>
                  <a:srgbClr val="FF0000"/>
                </a:solidFill>
              </a:rPr>
              <a:t>が</a:t>
            </a:r>
            <a:r>
              <a:rPr lang="ja-JP" altLang="en-US" smtClean="0"/>
              <a:t>大好きですか。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			そうです</a:t>
            </a:r>
            <a:r>
              <a:rPr lang="ja-JP" altLang="en-US" smtClean="0">
                <a:solidFill>
                  <a:srgbClr val="FF0000"/>
                </a:solidFill>
              </a:rPr>
              <a:t>よ</a:t>
            </a:r>
            <a:r>
              <a:rPr lang="ja-JP" altLang="en-US" smtClean="0"/>
              <a:t>。</a:t>
            </a:r>
          </a:p>
          <a:p>
            <a:pPr eaLnBrk="1" hangingPunct="1"/>
            <a:r>
              <a:rPr lang="ja-JP" altLang="en-US" smtClean="0"/>
              <a:t>か			今、何時です</a:t>
            </a:r>
            <a:r>
              <a:rPr lang="ja-JP" altLang="en-US" u="sng" smtClean="0">
                <a:solidFill>
                  <a:srgbClr val="FF0000"/>
                </a:solidFill>
              </a:rPr>
              <a:t>か</a:t>
            </a:r>
            <a:r>
              <a:rPr lang="ja-JP" altLang="en-US" smtClean="0"/>
              <a:t>。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				そうですか。</a:t>
            </a:r>
          </a:p>
          <a:p>
            <a:pPr eaLnBrk="1" hangingPunct="1"/>
            <a:r>
              <a:rPr lang="ja-JP" altLang="en-US" smtClean="0"/>
              <a:t>～から～まで	　　　　　　　　　　　　　　　　　　　　　　　　　　　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　　月曜日</a:t>
            </a:r>
            <a:r>
              <a:rPr lang="ja-JP" altLang="en-US" u="sng" smtClean="0">
                <a:solidFill>
                  <a:srgbClr val="FF0000"/>
                </a:solidFill>
              </a:rPr>
              <a:t>から</a:t>
            </a:r>
            <a:r>
              <a:rPr lang="ja-JP" altLang="en-US" smtClean="0"/>
              <a:t>金曜日</a:t>
            </a:r>
            <a:r>
              <a:rPr lang="ja-JP" altLang="en-US" u="sng" smtClean="0">
                <a:solidFill>
                  <a:srgbClr val="FF0000"/>
                </a:solidFill>
              </a:rPr>
              <a:t>まで</a:t>
            </a:r>
            <a:r>
              <a:rPr lang="ja-JP" altLang="en-US" smtClean="0"/>
              <a:t>学校があります。</a:t>
            </a:r>
          </a:p>
          <a:p>
            <a:pPr eaLnBrk="1" hangingPunct="1">
              <a:buFontTx/>
              <a:buNone/>
            </a:pPr>
            <a:endParaRPr lang="en-US" altLang="ja-JP" sz="2800" smtClean="0"/>
          </a:p>
          <a:p>
            <a:pPr eaLnBrk="1" hangingPunct="1">
              <a:buFontTx/>
              <a:buNone/>
            </a:pPr>
            <a:r>
              <a:rPr lang="en-US" altLang="ja-JP" sz="2800" smtClean="0">
                <a:solidFill>
                  <a:srgbClr val="FF0000"/>
                </a:solidFill>
              </a:rPr>
              <a:t>Practice particles at Genki Online: </a:t>
            </a:r>
            <a:r>
              <a:rPr lang="en-US" altLang="ja-JP" sz="1600" smtClean="0">
                <a:solidFill>
                  <a:srgbClr val="FF0000"/>
                </a:solidFill>
                <a:hlinkClick r:id="rId2"/>
              </a:rPr>
              <a:t>http://www.all.umn.edu/japanese_language/class_materials/particle_exercise/index.html</a:t>
            </a:r>
            <a:endParaRPr lang="ja-JP" altLang="en-US" sz="16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Prepositions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2133600" cy="563880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上	</a:t>
            </a:r>
          </a:p>
          <a:p>
            <a:pPr eaLnBrk="1" hangingPunct="1"/>
            <a:r>
              <a:rPr lang="ja-JP" altLang="en-US" sz="2800" smtClean="0"/>
              <a:t>下	</a:t>
            </a:r>
          </a:p>
          <a:p>
            <a:pPr eaLnBrk="1" hangingPunct="1"/>
            <a:r>
              <a:rPr lang="ja-JP" altLang="en-US" sz="2800" smtClean="0"/>
              <a:t>中	</a:t>
            </a:r>
          </a:p>
          <a:p>
            <a:pPr eaLnBrk="1" hangingPunct="1"/>
            <a:r>
              <a:rPr lang="ja-JP" altLang="en-US" sz="2800" smtClean="0"/>
              <a:t>まえ</a:t>
            </a:r>
          </a:p>
          <a:p>
            <a:pPr eaLnBrk="1" hangingPunct="1"/>
            <a:r>
              <a:rPr lang="ja-JP" altLang="en-US" sz="2800" smtClean="0"/>
              <a:t>うしろ</a:t>
            </a:r>
          </a:p>
          <a:p>
            <a:pPr eaLnBrk="1" hangingPunct="1"/>
            <a:r>
              <a:rPr lang="ja-JP" altLang="en-US" sz="2800" smtClean="0"/>
              <a:t>間</a:t>
            </a:r>
            <a:endParaRPr lang="en-US" altLang="ja-JP" sz="2800" smtClean="0"/>
          </a:p>
          <a:p>
            <a:pPr eaLnBrk="1" hangingPunct="1"/>
            <a:r>
              <a:rPr lang="ja-JP" altLang="en-US" sz="2800" smtClean="0"/>
              <a:t>となり</a:t>
            </a:r>
          </a:p>
          <a:p>
            <a:pPr eaLnBrk="1" hangingPunct="1"/>
            <a:r>
              <a:rPr lang="ja-JP" altLang="en-US" sz="2800" smtClean="0"/>
              <a:t>そば</a:t>
            </a:r>
          </a:p>
          <a:p>
            <a:pPr eaLnBrk="1" hangingPunct="1"/>
            <a:r>
              <a:rPr lang="ja-JP" altLang="en-US" sz="2800" smtClean="0"/>
              <a:t>外（そと）</a:t>
            </a:r>
          </a:p>
          <a:p>
            <a:pPr eaLnBrk="1" hangingPunct="1"/>
            <a:r>
              <a:rPr lang="ja-JP" altLang="en-US" sz="2800" smtClean="0"/>
              <a:t>右</a:t>
            </a:r>
          </a:p>
          <a:p>
            <a:pPr eaLnBrk="1" hangingPunct="1"/>
            <a:r>
              <a:rPr lang="ja-JP" altLang="en-US" sz="2800" smtClean="0"/>
              <a:t>左</a:t>
            </a:r>
          </a:p>
        </p:txBody>
      </p:sp>
      <p:pic>
        <p:nvPicPr>
          <p:cNvPr id="20484" name="Picture 6" descr="http://www.afb.org/images/Classroom_bl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6451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00000"/>
                </a:solidFill>
              </a:rPr>
              <a:t>Sentence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verb is always at the end.</a:t>
            </a:r>
          </a:p>
          <a:p>
            <a:pPr eaLnBrk="1" hangingPunct="1">
              <a:defRPr/>
            </a:pPr>
            <a:r>
              <a:rPr lang="en-US" altLang="en-US" dirty="0" smtClean="0"/>
              <a:t>The rest doesn’t matter so much, but, usually follow this pattern: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u="sng" dirty="0" smtClean="0">
                <a:solidFill>
                  <a:srgbClr val="0070C0"/>
                </a:solidFill>
              </a:rPr>
              <a:t>Subject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r>
              <a:rPr lang="en-US" altLang="en-US" u="sng" dirty="0" smtClean="0">
                <a:solidFill>
                  <a:srgbClr val="0070C0"/>
                </a:solidFill>
              </a:rPr>
              <a:t>time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に</a:t>
            </a:r>
            <a:r>
              <a:rPr lang="en-US" altLang="en-US" u="sng" dirty="0" smtClean="0">
                <a:solidFill>
                  <a:srgbClr val="0070C0"/>
                </a:solidFill>
              </a:rPr>
              <a:t>place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に</a:t>
            </a:r>
            <a:r>
              <a:rPr lang="en-US" altLang="en-US" u="sng" dirty="0" smtClean="0">
                <a:solidFill>
                  <a:srgbClr val="0070C0"/>
                </a:solidFill>
              </a:rPr>
              <a:t>implement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で</a:t>
            </a:r>
            <a:r>
              <a:rPr lang="en-US" altLang="en-US" u="sng" dirty="0" smtClean="0">
                <a:solidFill>
                  <a:srgbClr val="0070C0"/>
                </a:solidFill>
              </a:rPr>
              <a:t>D.O.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u="sng" dirty="0" smtClean="0">
                <a:solidFill>
                  <a:srgbClr val="0070C0"/>
                </a:solidFill>
              </a:rPr>
              <a:t>Verb.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0" y="4343400"/>
            <a:ext cx="5953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が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4267200"/>
            <a:ext cx="5556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で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5138" y="4741863"/>
            <a:ext cx="59372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へ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Adverbs of Frequency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いつも		いつもテレビを見ています。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時々		時々、ラジオを聞きます。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まい</a:t>
            </a:r>
            <a:r>
              <a:rPr lang="en-US" altLang="ja-JP" sz="2600" smtClean="0"/>
              <a:t>-</a:t>
            </a:r>
            <a:r>
              <a:rPr lang="ja-JP" altLang="en-US" sz="2600" smtClean="0"/>
              <a:t>		まいにち、うんどうしています。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よく		　　　　よく、ハイキングに行きます。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あまり		あまり、えいがを</a:t>
            </a:r>
            <a:r>
              <a:rPr lang="ja-JP" altLang="en-US" sz="2600" smtClean="0">
                <a:solidFill>
                  <a:srgbClr val="FF0000"/>
                </a:solidFill>
              </a:rPr>
              <a:t>見ません</a:t>
            </a:r>
            <a:r>
              <a:rPr lang="ja-JP" altLang="en-US" sz="2600" smtClean="0"/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600" smtClean="0"/>
              <a:t>ぜんぜん	　　　　ジョギングはぜんぜん</a:t>
            </a:r>
            <a:r>
              <a:rPr lang="ja-JP" altLang="en-US" sz="2600" smtClean="0">
                <a:solidFill>
                  <a:srgbClr val="FF0000"/>
                </a:solidFill>
              </a:rPr>
              <a:t>しません</a:t>
            </a:r>
            <a:r>
              <a:rPr lang="ja-JP" altLang="en-US" sz="260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Days of the Week</a:t>
            </a:r>
            <a:r>
              <a:rPr lang="ja-JP" altLang="en-US" sz="4000" smtClean="0"/>
              <a:t>：曜日（ようび）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5334000" cy="4419600"/>
          </a:xfrm>
        </p:spPr>
        <p:txBody>
          <a:bodyPr/>
          <a:lstStyle/>
          <a:p>
            <a:pPr eaLnBrk="1" hangingPunct="1"/>
            <a:r>
              <a:rPr lang="ja-JP" altLang="en-US" sz="3400" smtClean="0"/>
              <a:t>日曜日		にちようび</a:t>
            </a:r>
          </a:p>
          <a:p>
            <a:pPr eaLnBrk="1" hangingPunct="1"/>
            <a:r>
              <a:rPr lang="ja-JP" altLang="en-US" sz="3400" smtClean="0"/>
              <a:t>月曜日		げつようび</a:t>
            </a:r>
          </a:p>
          <a:p>
            <a:pPr eaLnBrk="1" hangingPunct="1"/>
            <a:r>
              <a:rPr lang="ja-JP" altLang="en-US" sz="3400" smtClean="0"/>
              <a:t>火曜日		かようび</a:t>
            </a:r>
          </a:p>
          <a:p>
            <a:pPr eaLnBrk="1" hangingPunct="1"/>
            <a:r>
              <a:rPr lang="ja-JP" altLang="en-US" sz="3400" smtClean="0"/>
              <a:t>水曜日		すいようび</a:t>
            </a:r>
          </a:p>
          <a:p>
            <a:pPr eaLnBrk="1" hangingPunct="1"/>
            <a:r>
              <a:rPr lang="ja-JP" altLang="en-US" sz="3400" smtClean="0"/>
              <a:t>木曜日		もくようび</a:t>
            </a:r>
          </a:p>
          <a:p>
            <a:pPr eaLnBrk="1" hangingPunct="1"/>
            <a:r>
              <a:rPr lang="ja-JP" altLang="en-US" sz="3400" smtClean="0"/>
              <a:t>金曜日		きんようび</a:t>
            </a:r>
          </a:p>
          <a:p>
            <a:pPr eaLnBrk="1" hangingPunct="1"/>
            <a:r>
              <a:rPr lang="ja-JP" altLang="en-US" sz="3400" smtClean="0"/>
              <a:t>土曜日		どようび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Telling Time</a:t>
            </a:r>
            <a:r>
              <a:rPr lang="ja-JP" altLang="en-US" sz="4000" smtClean="0"/>
              <a:t>：時間（じかん）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3429000"/>
          </a:xfrm>
        </p:spPr>
        <p:txBody>
          <a:bodyPr/>
          <a:lstStyle/>
          <a:p>
            <a:pPr eaLnBrk="1" hangingPunct="1"/>
            <a:r>
              <a:rPr lang="ja-JP" altLang="en-US" sz="3000" smtClean="0"/>
              <a:t>今、何時ですか。</a:t>
            </a:r>
          </a:p>
          <a:p>
            <a:pPr eaLnBrk="1" hangingPunct="1">
              <a:buFontTx/>
              <a:buNone/>
            </a:pPr>
            <a:r>
              <a:rPr lang="ja-JP" altLang="en-US" sz="3000" smtClean="0"/>
              <a:t>	１：００		一時です。		いちじです。</a:t>
            </a:r>
            <a:endParaRPr lang="en-US" altLang="ja-JP" sz="3000" smtClean="0"/>
          </a:p>
          <a:p>
            <a:pPr eaLnBrk="1" hangingPunct="1">
              <a:buFontTx/>
              <a:buNone/>
            </a:pPr>
            <a:r>
              <a:rPr lang="ja-JP" altLang="en-US" sz="3000" smtClean="0"/>
              <a:t>	２：３０		二時半です。	にじはんです。</a:t>
            </a:r>
          </a:p>
          <a:p>
            <a:pPr eaLnBrk="1" hangingPunct="1">
              <a:buFontTx/>
              <a:buNone/>
            </a:pPr>
            <a:r>
              <a:rPr lang="ja-JP" altLang="en-US" sz="3000" smtClean="0"/>
              <a:t>	４：００		四時です。		</a:t>
            </a:r>
            <a:r>
              <a:rPr lang="ja-JP" altLang="en-US" sz="3000" smtClean="0">
                <a:solidFill>
                  <a:srgbClr val="FF0000"/>
                </a:solidFill>
              </a:rPr>
              <a:t>よじ</a:t>
            </a:r>
            <a:r>
              <a:rPr lang="ja-JP" altLang="en-US" sz="3000" smtClean="0"/>
              <a:t>です。</a:t>
            </a:r>
          </a:p>
          <a:p>
            <a:pPr eaLnBrk="1" hangingPunct="1">
              <a:buFontTx/>
              <a:buNone/>
            </a:pPr>
            <a:r>
              <a:rPr lang="ja-JP" altLang="en-US" sz="3000" smtClean="0"/>
              <a:t>	９：３０		九時半です。	</a:t>
            </a:r>
            <a:r>
              <a:rPr lang="ja-JP" altLang="en-US" sz="3000" smtClean="0">
                <a:solidFill>
                  <a:srgbClr val="FF0000"/>
                </a:solidFill>
              </a:rPr>
              <a:t>くじ</a:t>
            </a:r>
            <a:r>
              <a:rPr lang="ja-JP" altLang="en-US" sz="3000" smtClean="0"/>
              <a:t>はんです。</a:t>
            </a:r>
          </a:p>
          <a:p>
            <a:pPr eaLnBrk="1" hangingPunct="1">
              <a:buFontTx/>
              <a:buNone/>
            </a:pPr>
            <a:r>
              <a:rPr lang="ja-JP" altLang="en-US" sz="3000" smtClean="0"/>
              <a:t>	１２：３０		十二時半です。	</a:t>
            </a:r>
            <a:r>
              <a:rPr lang="ja-JP" altLang="en-US" sz="2600" smtClean="0"/>
              <a:t>じゅうにじはんです。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88392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分 </a:t>
            </a:r>
            <a:r>
              <a:rPr lang="en-US" altLang="ja-JP" sz="2600">
                <a:latin typeface="Arial" panose="020B0604020202020204" pitchFamily="34" charset="0"/>
              </a:rPr>
              <a:t>(minute) </a:t>
            </a:r>
            <a:r>
              <a:rPr lang="ja-JP" altLang="en-US" sz="2600">
                <a:latin typeface="Arial" panose="020B0604020202020204" pitchFamily="34" charset="0"/>
              </a:rPr>
              <a:t>：</a:t>
            </a:r>
            <a:r>
              <a:rPr lang="en-US" altLang="ja-JP" sz="2600" b="1">
                <a:solidFill>
                  <a:srgbClr val="FF0000"/>
                </a:solidFill>
                <a:latin typeface="Arial" panose="020B0604020202020204" pitchFamily="34" charset="0"/>
              </a:rPr>
              <a:t>2, 5, 7, 9</a:t>
            </a:r>
            <a:r>
              <a:rPr lang="ja-JP" altLang="en-US" sz="2600" b="1">
                <a:solidFill>
                  <a:srgbClr val="FF0000"/>
                </a:solidFill>
                <a:latin typeface="Arial" panose="020B0604020202020204" pitchFamily="34" charset="0"/>
              </a:rPr>
              <a:t>ふん、</a:t>
            </a:r>
            <a:r>
              <a:rPr lang="en-US" altLang="ja-JP" sz="2600" b="1">
                <a:solidFill>
                  <a:srgbClr val="FF0000"/>
                </a:solidFill>
                <a:latin typeface="Arial" panose="020B0604020202020204" pitchFamily="34" charset="0"/>
              </a:rPr>
              <a:t>1, 3, 4, 6, 8, 10</a:t>
            </a:r>
            <a:r>
              <a:rPr lang="ja-JP" altLang="en-US" sz="2600" b="1">
                <a:solidFill>
                  <a:srgbClr val="FF0000"/>
                </a:solidFill>
                <a:latin typeface="Arial" panose="020B0604020202020204" pitchFamily="34" charset="0"/>
              </a:rPr>
              <a:t>ぷん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いっぷん	にふん	さんぷん	よんぷん	ごふん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ろっぷん	ななふん	はっぷん	きゅうふん	じっぷん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Time Expressions</a:t>
            </a:r>
          </a:p>
        </p:txBody>
      </p:sp>
      <p:graphicFrame>
        <p:nvGraphicFramePr>
          <p:cNvPr id="24640" name="Group 64"/>
          <p:cNvGraphicFramePr>
            <a:graphicFrameLocks noGrp="1"/>
          </p:cNvGraphicFramePr>
          <p:nvPr/>
        </p:nvGraphicFramePr>
        <p:xfrm>
          <a:off x="457200" y="1397000"/>
          <a:ext cx="8458200" cy="4338638"/>
        </p:xfrm>
        <a:graphic>
          <a:graphicData uri="http://schemas.openxmlformats.org/drawingml/2006/table">
            <a:tbl>
              <a:tblPr/>
              <a:tblGrid>
                <a:gridCol w="2819400"/>
                <a:gridCol w="1274135"/>
                <a:gridCol w="1545265"/>
                <a:gridCol w="2819400"/>
              </a:tblGrid>
              <a:tr h="677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きのう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今日・きょう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明日・あした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先週・せんしゅう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今週・こんしゅう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来週・らいしゅう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先月・せんげつ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今月・こんげつ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来月・らいげつ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去年・きょねん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今年・ことし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来年・らいねん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朝・あさ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昼・ひる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夜・よる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91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午前・ごぜん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午後・ごご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Numbers</a:t>
            </a:r>
            <a:r>
              <a:rPr lang="ja-JP" altLang="en-US" sz="4000" smtClean="0"/>
              <a:t>：かず </a:t>
            </a:r>
            <a:r>
              <a:rPr lang="en-US" altLang="ja-JP" sz="4000" smtClean="0"/>
              <a:t>1-9999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3000" smtClean="0"/>
              <a:t> 1	- 10  </a:t>
            </a:r>
            <a:r>
              <a:rPr lang="ja-JP" altLang="en-US" sz="3000" smtClean="0"/>
              <a:t>一</a:t>
            </a:r>
            <a:r>
              <a:rPr lang="en-US" altLang="ja-JP" sz="3000" smtClean="0"/>
              <a:t>,</a:t>
            </a:r>
            <a:r>
              <a:rPr lang="ja-JP" altLang="en-US" sz="3000" smtClean="0"/>
              <a:t>二、三，四、五、六、七、八、九、十</a:t>
            </a:r>
          </a:p>
          <a:p>
            <a:pPr eaLnBrk="1" hangingPunct="1">
              <a:buFontTx/>
              <a:buNone/>
            </a:pPr>
            <a:r>
              <a:rPr lang="en-US" altLang="ja-JP" sz="3000" smtClean="0"/>
              <a:t>    100		</a:t>
            </a:r>
            <a:r>
              <a:rPr lang="ja-JP" altLang="en-US" sz="3000" smtClean="0"/>
              <a:t>ひゃく	百</a:t>
            </a:r>
          </a:p>
          <a:p>
            <a:pPr eaLnBrk="1" hangingPunct="1">
              <a:buFontTx/>
              <a:buNone/>
            </a:pPr>
            <a:r>
              <a:rPr lang="en-US" altLang="ja-JP" sz="3000" smtClean="0"/>
              <a:t>  1000		</a:t>
            </a:r>
            <a:r>
              <a:rPr lang="ja-JP" altLang="en-US" sz="3000" smtClean="0"/>
              <a:t>せん		千</a:t>
            </a:r>
          </a:p>
          <a:p>
            <a:pPr eaLnBrk="1" hangingPunct="1">
              <a:buFontTx/>
              <a:buNone/>
            </a:pPr>
            <a:r>
              <a:rPr lang="en-US" altLang="ja-JP" sz="3000" smtClean="0"/>
              <a:t>10000		</a:t>
            </a:r>
            <a:r>
              <a:rPr lang="ja-JP" altLang="en-US" sz="3000" smtClean="0"/>
              <a:t>いちまん	一万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04800" y="41910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１．　	１２９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２．	３６４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３．	６８０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４．	１１１１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５．	９９９９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19400" y="4191000"/>
            <a:ext cx="63246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ひゃく　にじゅう　きゅう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さんびゃく　ろくじゅう　よん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ろっぴゃく　はちじゅう	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せん　ひゃく	じゅう　いち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きゅうせん　きゅうひゃく　きゅうじゅう　きゅう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6" grpId="0" build="p"/>
      <p:bldP spid="2560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Classroom Objects</a:t>
            </a:r>
            <a:r>
              <a:rPr lang="ja-JP" altLang="en-US" sz="4000" smtClean="0"/>
              <a:t>：きょうしつの物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2895600" cy="5059363"/>
          </a:xfrm>
        </p:spPr>
        <p:txBody>
          <a:bodyPr/>
          <a:lstStyle/>
          <a:p>
            <a:pPr eaLnBrk="1" hangingPunct="1"/>
            <a:r>
              <a:rPr lang="ja-JP" altLang="en-US" sz="3000" smtClean="0"/>
              <a:t>こくばん	</a:t>
            </a:r>
          </a:p>
          <a:p>
            <a:pPr eaLnBrk="1" hangingPunct="1"/>
            <a:r>
              <a:rPr lang="ja-JP" altLang="en-US" sz="3000" smtClean="0"/>
              <a:t>とけい</a:t>
            </a:r>
          </a:p>
          <a:p>
            <a:pPr eaLnBrk="1" hangingPunct="1"/>
            <a:r>
              <a:rPr lang="ja-JP" altLang="en-US" sz="3000" smtClean="0"/>
              <a:t>まど</a:t>
            </a:r>
          </a:p>
          <a:p>
            <a:pPr eaLnBrk="1" hangingPunct="1"/>
            <a:r>
              <a:rPr lang="ja-JP" altLang="en-US" sz="3000" smtClean="0"/>
              <a:t>ドア</a:t>
            </a:r>
          </a:p>
          <a:p>
            <a:pPr eaLnBrk="1" hangingPunct="1"/>
            <a:r>
              <a:rPr lang="ja-JP" altLang="en-US" sz="3000" smtClean="0"/>
              <a:t>チョーク</a:t>
            </a:r>
          </a:p>
          <a:p>
            <a:pPr eaLnBrk="1" hangingPunct="1"/>
            <a:r>
              <a:rPr lang="ja-JP" altLang="en-US" sz="3000" smtClean="0"/>
              <a:t>けしもの</a:t>
            </a:r>
          </a:p>
          <a:p>
            <a:pPr eaLnBrk="1" hangingPunct="1"/>
            <a:r>
              <a:rPr lang="ja-JP" altLang="en-US" sz="3000" smtClean="0"/>
              <a:t>かべ</a:t>
            </a:r>
          </a:p>
          <a:p>
            <a:pPr eaLnBrk="1" hangingPunct="1"/>
            <a:r>
              <a:rPr lang="ja-JP" altLang="en-US" sz="3000" smtClean="0"/>
              <a:t>つくえ</a:t>
            </a:r>
          </a:p>
          <a:p>
            <a:pPr eaLnBrk="1" hangingPunct="1"/>
            <a:r>
              <a:rPr lang="ja-JP" altLang="en-US" sz="3000" smtClean="0"/>
              <a:t>いす	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124200" y="1371600"/>
            <a:ext cx="2514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かばん	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かみ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えんぴつ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ペン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テスト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しけん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しゅくだい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きょうかしょ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ノート	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096000" y="1447800"/>
            <a:ext cx="2514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先生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せいと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ともだち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人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男の子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女の子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男の人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女の人</a:t>
            </a:r>
            <a:endParaRPr lang="en-US" altLang="ja-JP" sz="3000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まど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66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 build="p"/>
      <p:bldP spid="2662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Extended Family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3352800" cy="5059363"/>
          </a:xfrm>
        </p:spPr>
        <p:txBody>
          <a:bodyPr/>
          <a:lstStyle/>
          <a:p>
            <a:pPr eaLnBrk="1" hangingPunct="1"/>
            <a:r>
              <a:rPr lang="ja-JP" altLang="en-US" sz="3000" smtClean="0"/>
              <a:t>家族・かぞく</a:t>
            </a:r>
          </a:p>
          <a:p>
            <a:pPr eaLnBrk="1" hangingPunct="1"/>
            <a:r>
              <a:rPr lang="ja-JP" altLang="en-US" sz="3000" smtClean="0"/>
              <a:t>おじいさん</a:t>
            </a:r>
          </a:p>
          <a:p>
            <a:pPr eaLnBrk="1" hangingPunct="1"/>
            <a:r>
              <a:rPr lang="ja-JP" altLang="en-US" sz="3000" smtClean="0"/>
              <a:t>おばあさん</a:t>
            </a:r>
          </a:p>
          <a:p>
            <a:pPr eaLnBrk="1" hangingPunct="1"/>
            <a:r>
              <a:rPr lang="ja-JP" altLang="en-US" sz="3000" smtClean="0"/>
              <a:t>お父さん（父）</a:t>
            </a:r>
          </a:p>
          <a:p>
            <a:pPr eaLnBrk="1" hangingPunct="1"/>
            <a:r>
              <a:rPr lang="ja-JP" altLang="en-US" sz="3000" smtClean="0"/>
              <a:t>お母さん（母）</a:t>
            </a:r>
          </a:p>
          <a:p>
            <a:pPr eaLnBrk="1" hangingPunct="1"/>
            <a:r>
              <a:rPr lang="ja-JP" altLang="en-US" sz="3000" smtClean="0"/>
              <a:t>お兄さん（兄）</a:t>
            </a:r>
          </a:p>
          <a:p>
            <a:pPr eaLnBrk="1" hangingPunct="1"/>
            <a:r>
              <a:rPr lang="ja-JP" altLang="en-US" sz="3000" smtClean="0"/>
              <a:t>お姉さん（姉）</a:t>
            </a:r>
          </a:p>
          <a:p>
            <a:pPr eaLnBrk="1" hangingPunct="1"/>
            <a:r>
              <a:rPr lang="ja-JP" altLang="en-US" sz="3000" smtClean="0"/>
              <a:t>おとうと（弟）</a:t>
            </a:r>
          </a:p>
          <a:p>
            <a:pPr eaLnBrk="1" hangingPunct="1"/>
            <a:r>
              <a:rPr lang="ja-JP" altLang="en-US" sz="3000" smtClean="0"/>
              <a:t>いもうと（妹）</a:t>
            </a:r>
          </a:p>
          <a:p>
            <a:pPr eaLnBrk="1" hangingPunct="1"/>
            <a:endParaRPr lang="ja-JP" altLang="en-US" sz="30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200400" y="1219200"/>
            <a:ext cx="5638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ja-JP" altLang="en-US" sz="3000" dirty="0">
                <a:latin typeface="Arial" charset="0"/>
                <a:ea typeface="ＭＳ Ｐゴシック" charset="-128"/>
                <a:cs typeface="Arial" charset="0"/>
              </a:rPr>
              <a:t>赤ちゃん			・親（おや）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ja-JP" altLang="en-US" sz="3000" dirty="0">
                <a:latin typeface="Arial" charset="0"/>
                <a:ea typeface="ＭＳ Ｐゴシック" charset="-128"/>
                <a:cs typeface="Arial" charset="0"/>
              </a:rPr>
              <a:t>兄弟（きょうだい）	・おじさん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ja-JP" altLang="en-US" sz="3000" dirty="0">
                <a:latin typeface="Arial" charset="0"/>
                <a:ea typeface="ＭＳ Ｐゴシック" charset="-128"/>
                <a:cs typeface="Arial" charset="0"/>
              </a:rPr>
              <a:t>おばさん			・いとこ</a:t>
            </a:r>
          </a:p>
          <a:p>
            <a:pPr eaLnBrk="1" hangingPunct="1">
              <a:spcBef>
                <a:spcPct val="20000"/>
              </a:spcBef>
              <a:defRPr/>
            </a:pPr>
            <a:endParaRPr lang="ja-JP" altLang="en-US" sz="3000" dirty="0"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27653" name="Picture 7" descr="Cartoon of Generations In a Family Clipart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52800"/>
            <a:ext cx="37338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Hobbies, Leisure Activities and Sports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3429000" cy="5059363"/>
          </a:xfrm>
        </p:spPr>
        <p:txBody>
          <a:bodyPr/>
          <a:lstStyle/>
          <a:p>
            <a:pPr eaLnBrk="1" hangingPunct="1"/>
            <a:r>
              <a:rPr lang="ja-JP" altLang="en-US" sz="3000" smtClean="0"/>
              <a:t>ギターをひくこと</a:t>
            </a:r>
          </a:p>
          <a:p>
            <a:pPr eaLnBrk="1" hangingPunct="1"/>
            <a:r>
              <a:rPr lang="ja-JP" altLang="en-US" sz="3000" smtClean="0"/>
              <a:t>ピアノをひくこと</a:t>
            </a:r>
          </a:p>
          <a:p>
            <a:pPr eaLnBrk="1" hangingPunct="1"/>
            <a:r>
              <a:rPr lang="ja-JP" altLang="en-US" sz="3000" smtClean="0"/>
              <a:t>歌をうたうこと</a:t>
            </a:r>
          </a:p>
          <a:p>
            <a:pPr eaLnBrk="1" hangingPunct="1"/>
            <a:r>
              <a:rPr lang="ja-JP" altLang="en-US" sz="3000" smtClean="0"/>
              <a:t>ゲームをすること</a:t>
            </a:r>
          </a:p>
          <a:p>
            <a:pPr eaLnBrk="1" hangingPunct="1"/>
            <a:r>
              <a:rPr lang="ja-JP" altLang="en-US" sz="3000" smtClean="0"/>
              <a:t>テレビを見ること</a:t>
            </a:r>
          </a:p>
          <a:p>
            <a:pPr eaLnBrk="1" hangingPunct="1"/>
            <a:r>
              <a:rPr lang="ja-JP" altLang="en-US" sz="3000" smtClean="0"/>
              <a:t>映画を見ること</a:t>
            </a:r>
          </a:p>
          <a:p>
            <a:pPr eaLnBrk="1" hangingPunct="1"/>
            <a:r>
              <a:rPr lang="ja-JP" altLang="en-US" sz="3000" smtClean="0"/>
              <a:t>友達とあそぶこと</a:t>
            </a:r>
          </a:p>
          <a:p>
            <a:pPr eaLnBrk="1" hangingPunct="1"/>
            <a:r>
              <a:rPr lang="ja-JP" altLang="en-US" sz="3000" smtClean="0"/>
              <a:t>勉強すること</a:t>
            </a:r>
          </a:p>
          <a:p>
            <a:pPr eaLnBrk="1" hangingPunct="1"/>
            <a:r>
              <a:rPr lang="ja-JP" altLang="en-US" sz="3000" smtClean="0"/>
              <a:t>本を読むこと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886200" y="1371600"/>
            <a:ext cx="3429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うんどうすること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スポーツすること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買い物すること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食べること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話すこと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料理すること</a:t>
            </a:r>
          </a:p>
          <a:p>
            <a:pPr eaLnBrk="1" hangingPunct="1">
              <a:buFontTx/>
              <a:buChar char="•"/>
            </a:pPr>
            <a:r>
              <a:rPr lang="ja-JP" altLang="en-US" sz="3000">
                <a:latin typeface="Arial" panose="020B0604020202020204" pitchFamily="34" charset="0"/>
              </a:rPr>
              <a:t>～を作ること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343400" y="5410200"/>
            <a:ext cx="480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～ことが好きです。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しゅみは～ことです。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4" grpId="0" build="p"/>
      <p:bldP spid="3072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Morning Routine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4572000" cy="3886200"/>
          </a:xfrm>
        </p:spPr>
        <p:txBody>
          <a:bodyPr/>
          <a:lstStyle/>
          <a:p>
            <a:pPr eaLnBrk="1" hangingPunct="1"/>
            <a:r>
              <a:rPr lang="ja-JP" altLang="en-US" sz="3500" smtClean="0"/>
              <a:t>朝６時におきます。</a:t>
            </a:r>
          </a:p>
          <a:p>
            <a:pPr eaLnBrk="1" hangingPunct="1"/>
            <a:r>
              <a:rPr lang="ja-JP" altLang="en-US" sz="3500" smtClean="0"/>
              <a:t>シャワーをします</a:t>
            </a:r>
            <a:endParaRPr lang="en-US" altLang="ja-JP" sz="3500" smtClean="0"/>
          </a:p>
          <a:p>
            <a:pPr eaLnBrk="1" hangingPunct="1"/>
            <a:r>
              <a:rPr lang="ja-JP" altLang="en-US" sz="3500" smtClean="0"/>
              <a:t>顔　を洗います。</a:t>
            </a:r>
          </a:p>
          <a:p>
            <a:pPr eaLnBrk="1" hangingPunct="1"/>
            <a:r>
              <a:rPr lang="ja-JP" altLang="en-US" sz="3500" smtClean="0"/>
              <a:t>ひげ　を　そります。</a:t>
            </a:r>
            <a:endParaRPr lang="en-US" altLang="ja-JP" sz="3500" smtClean="0"/>
          </a:p>
          <a:p>
            <a:pPr eaLnBrk="1" hangingPunct="1"/>
            <a:r>
              <a:rPr lang="ja-JP" altLang="en-US" sz="3500" smtClean="0"/>
              <a:t>紙　を　とかします</a:t>
            </a:r>
          </a:p>
          <a:p>
            <a:pPr eaLnBrk="1" hangingPunct="1"/>
            <a:r>
              <a:rPr lang="ja-JP" altLang="en-US" sz="3500" smtClean="0"/>
              <a:t>朝ごはんを食べます。</a:t>
            </a:r>
          </a:p>
          <a:p>
            <a:pPr eaLnBrk="1" hangingPunct="1"/>
            <a:r>
              <a:rPr lang="ja-JP" altLang="en-US" sz="3500" smtClean="0"/>
              <a:t>はをみがきます。</a:t>
            </a:r>
          </a:p>
          <a:p>
            <a:pPr eaLnBrk="1" hangingPunct="1"/>
            <a:r>
              <a:rPr lang="ja-JP" altLang="en-US" sz="3500" smtClean="0"/>
              <a:t>学校に行きます。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0" y="1981200"/>
            <a:ext cx="457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～て、～てから、～ます。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48200" y="2743200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～する前に、～ます。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48200" y="1185863"/>
            <a:ext cx="457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～ながら　～ます。</a:t>
            </a:r>
          </a:p>
        </p:txBody>
      </p:sp>
      <p:pic>
        <p:nvPicPr>
          <p:cNvPr id="29703" name="Picture 8" descr="http://www.especialneeds.com/images/T/getting-ready-for-school-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-525463"/>
            <a:ext cx="1095375" cy="1095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  <p:bldP spid="31748" grpId="0" autoUpdateAnimBg="0"/>
      <p:bldP spid="31749" grpId="0" autoUpdateAnimBg="0"/>
      <p:bldP spid="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Basic Food, Drink and Mealtimes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1219200"/>
          </a:xfrm>
        </p:spPr>
        <p:txBody>
          <a:bodyPr/>
          <a:lstStyle/>
          <a:p>
            <a:pPr eaLnBrk="1" hangingPunct="1"/>
            <a:r>
              <a:rPr lang="ja-JP" altLang="en-US" sz="3500" smtClean="0"/>
              <a:t>あさごはん	</a:t>
            </a:r>
            <a:r>
              <a:rPr lang="ja-JP" altLang="en-US" sz="2600" smtClean="0"/>
              <a:t>シリアル、くだもの、パン、たまご、</a:t>
            </a:r>
          </a:p>
          <a:p>
            <a:pPr eaLnBrk="1" hangingPunct="1">
              <a:buFontTx/>
              <a:buNone/>
            </a:pPr>
            <a:r>
              <a:rPr lang="ja-JP" altLang="en-US" sz="2600" smtClean="0"/>
              <a:t>				ぎゅうにゅう、ジュース、おちゃ、コーヒー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2971800"/>
            <a:ext cx="8610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3500">
                <a:latin typeface="Arial" panose="020B0604020202020204" pitchFamily="34" charset="0"/>
              </a:rPr>
              <a:t>ひるごはん	</a:t>
            </a:r>
            <a:r>
              <a:rPr lang="ja-JP" altLang="en-US" sz="2600">
                <a:latin typeface="Arial" panose="020B0604020202020204" pitchFamily="34" charset="0"/>
              </a:rPr>
              <a:t>サンドイッチ、ピザ、ハンバーガー、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　　　　　　　　　　　　サラダ、ラーメン、おすし、うどん、そば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4572000"/>
            <a:ext cx="4191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3500">
                <a:latin typeface="Arial" panose="020B0604020202020204" pitchFamily="34" charset="0"/>
              </a:rPr>
              <a:t>ばんごはん	</a:t>
            </a:r>
            <a:r>
              <a:rPr lang="ja-JP" altLang="en-US" sz="2600">
                <a:latin typeface="Arial" panose="020B0604020202020204" pitchFamily="34" charset="0"/>
              </a:rPr>
              <a:t>おすし</a:t>
            </a:r>
          </a:p>
          <a:p>
            <a:pPr eaLnBrk="1" hangingPunct="1">
              <a:buFontTx/>
              <a:buNone/>
            </a:pPr>
            <a:r>
              <a:rPr lang="ja-JP" altLang="en-US" sz="2600">
                <a:latin typeface="Arial" panose="020B0604020202020204" pitchFamily="34" charset="0"/>
              </a:rPr>
              <a:t>　　　　　　　　　　　　てんぷら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91000"/>
            <a:ext cx="37338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 build="p"/>
      <p:bldP spid="327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Verbs: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Dictionary form (plain form) is always Base III: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Three Types:</a:t>
            </a:r>
            <a:endParaRPr lang="en-US" sz="1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1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Irregular</a:t>
            </a:r>
            <a:r>
              <a:rPr lang="en-US" dirty="0" smtClean="0"/>
              <a:t> – only two:  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する</a:t>
            </a:r>
            <a:r>
              <a:rPr lang="ja-JP" altLang="en-US" dirty="0" smtClean="0"/>
              <a:t>　</a:t>
            </a:r>
            <a:r>
              <a:rPr lang="en-US" altLang="ja-JP" dirty="0" smtClean="0"/>
              <a:t>and  </a:t>
            </a:r>
            <a:r>
              <a:rPr lang="ja-JP" altLang="en-US" b="1" dirty="0" smtClean="0">
                <a:solidFill>
                  <a:schemeClr val="accent4">
                    <a:lumMod val="50000"/>
                  </a:schemeClr>
                </a:solidFill>
              </a:rPr>
              <a:t>くる</a:t>
            </a:r>
            <a:endParaRPr lang="en-US" altLang="ja-JP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Ichidan</a:t>
            </a:r>
            <a:r>
              <a:rPr lang="ja-JP" altLang="en-US" dirty="0" smtClean="0"/>
              <a:t>　－　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End in </a:t>
            </a:r>
            <a:r>
              <a:rPr lang="en-US" altLang="ja-JP" b="1" dirty="0" err="1" smtClean="0">
                <a:solidFill>
                  <a:schemeClr val="accent6">
                    <a:lumMod val="75000"/>
                  </a:schemeClr>
                </a:solidFill>
              </a:rPr>
              <a:t>iru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 or </a:t>
            </a:r>
            <a:r>
              <a:rPr lang="en-US" altLang="ja-JP" b="1" dirty="0" err="1" smtClean="0">
                <a:solidFill>
                  <a:schemeClr val="accent6">
                    <a:lumMod val="75000"/>
                  </a:schemeClr>
                </a:solidFill>
              </a:rPr>
              <a:t>eru</a:t>
            </a:r>
            <a:endParaRPr lang="en-US" altLang="ja-JP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few exceptions:   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</a:rPr>
              <a:t>帰る、入る　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</a:rPr>
              <a:t>etc.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008000"/>
                </a:solidFill>
              </a:rPr>
              <a:t>Yodan</a:t>
            </a:r>
            <a:r>
              <a:rPr lang="en-US" b="1" dirty="0" smtClean="0">
                <a:solidFill>
                  <a:srgbClr val="008000"/>
                </a:solidFill>
              </a:rPr>
              <a:t> – </a:t>
            </a:r>
            <a:r>
              <a:rPr lang="en-US" dirty="0" smtClean="0">
                <a:solidFill>
                  <a:srgbClr val="008000"/>
                </a:solidFill>
              </a:rPr>
              <a:t>the rest of them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b="1" dirty="0" smtClean="0">
              <a:solidFill>
                <a:srgbClr val="008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Likes &amp; Dislikes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059363"/>
          </a:xfrm>
        </p:spPr>
        <p:txBody>
          <a:bodyPr/>
          <a:lstStyle/>
          <a:p>
            <a:pPr eaLnBrk="1" hangingPunct="1"/>
            <a:r>
              <a:rPr lang="en-US" altLang="ja-JP" sz="3500" smtClean="0"/>
              <a:t>Likes	Noun</a:t>
            </a:r>
            <a:r>
              <a:rPr lang="ja-JP" altLang="en-US" sz="3500" smtClean="0"/>
              <a:t>　</a:t>
            </a:r>
            <a:r>
              <a:rPr lang="ja-JP" altLang="en-US" smtClean="0"/>
              <a:t>が　好きです・大好きです</a:t>
            </a:r>
          </a:p>
          <a:p>
            <a:pPr eaLnBrk="1" hangingPunct="1">
              <a:buFontTx/>
              <a:buNone/>
            </a:pPr>
            <a:r>
              <a:rPr lang="en-US" altLang="ja-JP" sz="3500" smtClean="0"/>
              <a:t>			Dic-V</a:t>
            </a:r>
            <a:r>
              <a:rPr lang="ja-JP" altLang="en-US" sz="3500" smtClean="0"/>
              <a:t>　</a:t>
            </a:r>
            <a:r>
              <a:rPr lang="ja-JP" altLang="en-US" smtClean="0"/>
              <a:t>の　が　好きです・大好きです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　　　　　　　　こと　が　好きです・大好きです</a:t>
            </a:r>
          </a:p>
          <a:p>
            <a:pPr eaLnBrk="1" hangingPunct="1">
              <a:buFontTx/>
              <a:buNone/>
            </a:pPr>
            <a:endParaRPr lang="en-US" altLang="ja-JP" sz="3500" smtClean="0"/>
          </a:p>
          <a:p>
            <a:pPr eaLnBrk="1" hangingPunct="1"/>
            <a:r>
              <a:rPr lang="en-US" altLang="ja-JP" sz="3500" smtClean="0"/>
              <a:t>Dislikes</a:t>
            </a:r>
            <a:r>
              <a:rPr lang="ja-JP" altLang="en-US" sz="3500" smtClean="0"/>
              <a:t>　～</a:t>
            </a:r>
            <a:r>
              <a:rPr lang="ja-JP" altLang="en-US" smtClean="0"/>
              <a:t>が　好きじゃありません</a:t>
            </a:r>
            <a:endParaRPr lang="ja-JP" altLang="en-US" sz="3500" smtClean="0"/>
          </a:p>
          <a:p>
            <a:pPr eaLnBrk="1" hangingPunct="1">
              <a:buFontTx/>
              <a:buNone/>
            </a:pPr>
            <a:r>
              <a:rPr lang="en-US" altLang="ja-JP" sz="3500" smtClean="0"/>
              <a:t>			Noun</a:t>
            </a:r>
            <a:r>
              <a:rPr lang="ja-JP" altLang="en-US" sz="3500" smtClean="0"/>
              <a:t>　</a:t>
            </a:r>
            <a:r>
              <a:rPr lang="ja-JP" altLang="en-US" smtClean="0"/>
              <a:t>が　きらいです</a:t>
            </a:r>
          </a:p>
          <a:p>
            <a:pPr eaLnBrk="1" hangingPunct="1">
              <a:buFontTx/>
              <a:buNone/>
            </a:pPr>
            <a:r>
              <a:rPr lang="en-US" altLang="ja-JP" sz="3500" smtClean="0"/>
              <a:t>			Dic-V</a:t>
            </a:r>
            <a:r>
              <a:rPr lang="ja-JP" altLang="en-US" sz="3500" smtClean="0"/>
              <a:t>　</a:t>
            </a:r>
            <a:r>
              <a:rPr lang="ja-JP" altLang="en-US" smtClean="0"/>
              <a:t>の　が　きらいです</a:t>
            </a:r>
          </a:p>
          <a:p>
            <a:pPr eaLnBrk="1" hangingPunct="1">
              <a:buFontTx/>
              <a:buNone/>
            </a:pPr>
            <a:r>
              <a:rPr lang="ja-JP" altLang="en-US" smtClean="0"/>
              <a:t>　　　　　　　　　　　　こと　が　きらいです　　　　　　　　　　　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Body Parts</a:t>
            </a:r>
            <a:r>
              <a:rPr lang="ja-JP" altLang="en-US" sz="4000" smtClean="0"/>
              <a:t>：体（からだ）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6800"/>
            <a:ext cx="3582988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28600" y="1066800"/>
            <a:ext cx="2438400" cy="545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手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かた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あたま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くび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ゆび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手のひら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手くび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ひじ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むね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おなか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ja-JP" altLang="en-US" sz="2200">
                <a:latin typeface="Arial" panose="020B0604020202020204" pitchFamily="34" charset="0"/>
              </a:rPr>
              <a:t>あし（もも）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400800" y="1066800"/>
            <a:ext cx="2438400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１２．ひざ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１３．足（すね）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１４．つまさき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１５．ふくらはぎ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１６．足くび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１７．足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１８．おしり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１９．こし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２０．うで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200">
                <a:latin typeface="Arial" panose="020B0604020202020204" pitchFamily="34" charset="0"/>
              </a:rPr>
              <a:t>２１．うで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48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8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48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8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48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48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48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48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build="p"/>
      <p:bldP spid="34823" grpId="0" build="p"/>
      <p:bldP spid="34823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Colors</a:t>
            </a:r>
            <a:r>
              <a:rPr lang="ja-JP" altLang="en-US" sz="4000" smtClean="0"/>
              <a:t>：色（いろ）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2286000" cy="5059363"/>
          </a:xfrm>
        </p:spPr>
        <p:txBody>
          <a:bodyPr/>
          <a:lstStyle/>
          <a:p>
            <a:pPr eaLnBrk="1" hangingPunct="1"/>
            <a:r>
              <a:rPr lang="ja-JP" altLang="en-US" sz="3500" smtClean="0">
                <a:solidFill>
                  <a:srgbClr val="FF0000"/>
                </a:solidFill>
              </a:rPr>
              <a:t>あか</a:t>
            </a:r>
          </a:p>
          <a:p>
            <a:pPr eaLnBrk="1" hangingPunct="1"/>
            <a:r>
              <a:rPr lang="ja-JP" altLang="en-US" sz="3500" smtClean="0">
                <a:solidFill>
                  <a:srgbClr val="0066FF"/>
                </a:solidFill>
              </a:rPr>
              <a:t>あお</a:t>
            </a:r>
          </a:p>
          <a:p>
            <a:pPr eaLnBrk="1" hangingPunct="1"/>
            <a:r>
              <a:rPr lang="ja-JP" altLang="en-US" sz="3500" smtClean="0"/>
              <a:t>くろ</a:t>
            </a:r>
          </a:p>
          <a:p>
            <a:pPr eaLnBrk="1" hangingPunct="1"/>
            <a:r>
              <a:rPr lang="ja-JP" altLang="en-US" sz="3500" smtClean="0">
                <a:solidFill>
                  <a:schemeClr val="bg1"/>
                </a:solidFill>
              </a:rPr>
              <a:t>しろ</a:t>
            </a:r>
          </a:p>
          <a:p>
            <a:pPr eaLnBrk="1" hangingPunct="1"/>
            <a:r>
              <a:rPr lang="ja-JP" altLang="en-US" sz="3500" smtClean="0">
                <a:solidFill>
                  <a:srgbClr val="FFFF66"/>
                </a:solidFill>
              </a:rPr>
              <a:t>きいろ</a:t>
            </a:r>
          </a:p>
          <a:p>
            <a:pPr eaLnBrk="1" hangingPunct="1"/>
            <a:r>
              <a:rPr lang="ja-JP" altLang="en-US" sz="3500" smtClean="0">
                <a:solidFill>
                  <a:srgbClr val="993300"/>
                </a:solidFill>
              </a:rPr>
              <a:t>ちゃいろ</a:t>
            </a:r>
          </a:p>
          <a:p>
            <a:pPr eaLnBrk="1" hangingPunct="1">
              <a:buFontTx/>
              <a:buNone/>
            </a:pPr>
            <a:endParaRPr lang="ja-JP" altLang="en-US" sz="350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724400" y="1371600"/>
            <a:ext cx="22860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3500">
                <a:solidFill>
                  <a:srgbClr val="66FF33"/>
                </a:solidFill>
                <a:latin typeface="Arial" panose="020B0604020202020204" pitchFamily="34" charset="0"/>
              </a:rPr>
              <a:t>みどり</a:t>
            </a:r>
          </a:p>
          <a:p>
            <a:pPr eaLnBrk="1" hangingPunct="1">
              <a:buFontTx/>
              <a:buChar char="•"/>
            </a:pPr>
            <a:r>
              <a:rPr lang="ja-JP" altLang="en-US" sz="3500">
                <a:solidFill>
                  <a:srgbClr val="9900CC"/>
                </a:solidFill>
                <a:latin typeface="Arial" panose="020B0604020202020204" pitchFamily="34" charset="0"/>
              </a:rPr>
              <a:t>むらさき</a:t>
            </a:r>
          </a:p>
          <a:p>
            <a:pPr eaLnBrk="1" hangingPunct="1">
              <a:buFontTx/>
              <a:buChar char="•"/>
            </a:pPr>
            <a:r>
              <a:rPr lang="ja-JP" altLang="en-US" sz="3500">
                <a:solidFill>
                  <a:srgbClr val="FF66FF"/>
                </a:solidFill>
                <a:latin typeface="Arial" panose="020B0604020202020204" pitchFamily="34" charset="0"/>
              </a:rPr>
              <a:t>ピンク</a:t>
            </a:r>
          </a:p>
          <a:p>
            <a:pPr eaLnBrk="1" hangingPunct="1">
              <a:buFontTx/>
              <a:buChar char="•"/>
            </a:pPr>
            <a:r>
              <a:rPr lang="ja-JP" altLang="en-US" sz="3500">
                <a:solidFill>
                  <a:srgbClr val="FF9900"/>
                </a:solidFill>
                <a:latin typeface="Arial" panose="020B0604020202020204" pitchFamily="34" charset="0"/>
              </a:rPr>
              <a:t>オレンジ</a:t>
            </a:r>
          </a:p>
          <a:p>
            <a:pPr eaLnBrk="1" hangingPunct="1">
              <a:buFontTx/>
              <a:buChar char="•"/>
            </a:pPr>
            <a:r>
              <a:rPr lang="ja-JP" altLang="en-US" sz="3500">
                <a:solidFill>
                  <a:srgbClr val="B2B2B2"/>
                </a:solidFill>
                <a:latin typeface="Arial" panose="020B0604020202020204" pitchFamily="34" charset="0"/>
              </a:rPr>
              <a:t>グレー</a:t>
            </a:r>
          </a:p>
          <a:p>
            <a:pPr eaLnBrk="1" hangingPunct="1">
              <a:buFontTx/>
              <a:buChar char="•"/>
            </a:pPr>
            <a:r>
              <a:rPr lang="ja-JP" altLang="en-US" sz="3500">
                <a:solidFill>
                  <a:srgbClr val="FFCC00"/>
                </a:solidFill>
                <a:latin typeface="Arial" panose="020B0604020202020204" pitchFamily="34" charset="0"/>
              </a:rPr>
              <a:t>きん</a:t>
            </a:r>
          </a:p>
          <a:p>
            <a:pPr eaLnBrk="1" hangingPunct="1">
              <a:buFontTx/>
              <a:buChar char="•"/>
            </a:pPr>
            <a:r>
              <a:rPr lang="ja-JP" altLang="en-US" sz="3500">
                <a:solidFill>
                  <a:srgbClr val="DDDDDD"/>
                </a:solidFill>
                <a:latin typeface="Arial" panose="020B0604020202020204" pitchFamily="34" charset="0"/>
              </a:rPr>
              <a:t>ぎん</a:t>
            </a:r>
          </a:p>
          <a:p>
            <a:pPr eaLnBrk="1" hangingPunct="1">
              <a:buFontTx/>
              <a:buNone/>
            </a:pPr>
            <a:endParaRPr lang="ja-JP" altLang="en-US" sz="3500">
              <a:latin typeface="Arial" panose="020B0604020202020204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667000" y="2590800"/>
            <a:ext cx="1828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en-US" sz="3500">
              <a:latin typeface="Arial" panose="020B0604020202020204" pitchFamily="34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95600" y="31242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＋　い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239000" y="3124200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＋　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4" grpId="0" build="p"/>
      <p:bldP spid="35846" grpId="0"/>
      <p:bldP spid="358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Common Animals</a:t>
            </a:r>
            <a:r>
              <a:rPr lang="ja-JP" altLang="en-US" sz="4000" smtClean="0"/>
              <a:t>：動物（どうぶつ）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648200" y="1143000"/>
            <a:ext cx="18288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ねずみ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うし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とら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うさぎ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りゅう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へび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934200" y="1143000"/>
            <a:ext cx="22098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うま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ひつじ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さる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とり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犬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いのしし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04800" y="4495800"/>
            <a:ext cx="16764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ねこ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ぶた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かめ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209800" y="4572000"/>
            <a:ext cx="2286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くま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ライオン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つる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724400" y="59436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犬はワンワンとなきます。</a:t>
            </a:r>
          </a:p>
        </p:txBody>
      </p:sp>
      <p:pic>
        <p:nvPicPr>
          <p:cNvPr id="3482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3"/>
          <a:stretch>
            <a:fillRect/>
          </a:stretch>
        </p:blipFill>
        <p:spPr bwMode="auto">
          <a:xfrm>
            <a:off x="969963" y="1044575"/>
            <a:ext cx="2581275" cy="343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8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8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8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  <p:bldP spid="36870" grpId="0" build="p"/>
      <p:bldP spid="36871" grpId="0" build="p"/>
      <p:bldP spid="36872" grpId="0" build="p"/>
      <p:bldP spid="3687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Weather</a:t>
            </a:r>
            <a:r>
              <a:rPr lang="ja-JP" altLang="en-US" sz="4000" smtClean="0"/>
              <a:t>：天気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2281238"/>
            <a:ext cx="23812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57200" y="13716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晴れ・はれ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雨・あめ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62000" y="45720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～のち～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172200" y="1447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くもり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553200" y="44958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～時々～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705600" y="23622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雪・ゆき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04800" y="33528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大雨・おおあめ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943600" y="54864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かみなり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019800" y="3429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大雪・おおゆき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276600" y="54864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あらし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609600" y="5562600"/>
            <a:ext cx="2057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たいふう</a:t>
            </a:r>
          </a:p>
        </p:txBody>
      </p:sp>
      <p:sp>
        <p:nvSpPr>
          <p:cNvPr id="35855" name="Line 18"/>
          <p:cNvSpPr>
            <a:spLocks noChangeShapeType="1"/>
          </p:cNvSpPr>
          <p:nvPr/>
        </p:nvSpPr>
        <p:spPr bwMode="auto">
          <a:xfrm>
            <a:off x="2362200" y="1828800"/>
            <a:ext cx="990600" cy="685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9"/>
          <p:cNvSpPr>
            <a:spLocks noChangeShapeType="1"/>
          </p:cNvSpPr>
          <p:nvPr/>
        </p:nvSpPr>
        <p:spPr bwMode="auto">
          <a:xfrm>
            <a:off x="2362200" y="1828800"/>
            <a:ext cx="990600" cy="6096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6" grpId="0"/>
      <p:bldP spid="37897" grpId="0"/>
      <p:bldP spid="37898" grpId="0"/>
      <p:bldP spid="37899" grpId="0"/>
      <p:bldP spid="37900" grpId="0"/>
      <p:bldP spid="37901" grpId="0"/>
      <p:bldP spid="37902" grpId="0"/>
      <p:bldP spid="37903" grpId="0"/>
      <p:bldP spid="37904" grpId="0"/>
      <p:bldP spid="3790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Transportation</a:t>
            </a:r>
            <a:r>
              <a:rPr lang="ja-JP" altLang="en-US" sz="4000" smtClean="0"/>
              <a:t>：のりもの</a:t>
            </a:r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43852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3400" y="1600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ひこうき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ふね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09600" y="43434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電車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781800" y="1600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じてんしゃ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781800" y="28956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車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781800" y="42672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タクシー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85800" y="54864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ちかてつ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  <p:bldP spid="38920" grpId="0"/>
      <p:bldP spid="38921" grpId="0"/>
      <p:bldP spid="38922" grpId="0"/>
      <p:bldP spid="38923" grpId="0"/>
      <p:bldP spid="38924" grpId="0"/>
      <p:bldP spid="3892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73162"/>
          </a:xfrm>
        </p:spPr>
        <p:txBody>
          <a:bodyPr/>
          <a:lstStyle/>
          <a:p>
            <a:pPr eaLnBrk="1" hangingPunct="1"/>
            <a:r>
              <a:rPr lang="en-US" altLang="ja-JP" smtClean="0"/>
              <a:t>Adjectives used to describe people and places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98638"/>
            <a:ext cx="5105400" cy="3230562"/>
          </a:xfrm>
        </p:spPr>
        <p:txBody>
          <a:bodyPr/>
          <a:lstStyle/>
          <a:p>
            <a:pPr eaLnBrk="1" hangingPunct="1"/>
            <a:r>
              <a:rPr lang="ja-JP" altLang="en-US" sz="3500" smtClean="0"/>
              <a:t>みじかい</a:t>
            </a:r>
          </a:p>
          <a:p>
            <a:pPr eaLnBrk="1" hangingPunct="1"/>
            <a:r>
              <a:rPr lang="ja-JP" altLang="en-US" sz="3500" smtClean="0"/>
              <a:t>せが高い・ひくい</a:t>
            </a:r>
          </a:p>
          <a:p>
            <a:pPr eaLnBrk="1" hangingPunct="1"/>
            <a:r>
              <a:rPr lang="ja-JP" altLang="en-US" sz="3500" smtClean="0"/>
              <a:t>目が大きい・小さい</a:t>
            </a:r>
          </a:p>
          <a:p>
            <a:pPr eaLnBrk="1" hangingPunct="1"/>
            <a:r>
              <a:rPr lang="ja-JP" altLang="en-US" sz="3500" smtClean="0"/>
              <a:t>かおがまるい</a:t>
            </a:r>
          </a:p>
          <a:p>
            <a:pPr eaLnBrk="1" hangingPunct="1"/>
            <a:r>
              <a:rPr lang="ja-JP" altLang="en-US" sz="3500" smtClean="0"/>
              <a:t>ほそい・ふとい</a:t>
            </a:r>
          </a:p>
          <a:p>
            <a:pPr eaLnBrk="1" hangingPunct="1"/>
            <a:endParaRPr lang="ja-JP" altLang="en-US" sz="3500" smtClean="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410200" y="1905000"/>
            <a:ext cx="35814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ja-JP" altLang="en-US" dirty="0" smtClean="0">
                <a:cs typeface="Arial" charset="0"/>
              </a:rPr>
              <a:t>ひろい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ja-JP" altLang="en-US" dirty="0" smtClean="0">
                <a:cs typeface="Arial" charset="0"/>
              </a:rPr>
              <a:t>せまい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ja-JP" altLang="en-US" dirty="0" smtClean="0">
                <a:cs typeface="Arial" charset="0"/>
              </a:rPr>
              <a:t>きれい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endParaRPr lang="ja-JP" altLang="en-US" dirty="0" smtClean="0">
              <a:cs typeface="Arial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486400" y="4953000"/>
            <a:ext cx="3657600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まどがないへや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600">
                <a:latin typeface="Arial" panose="020B0604020202020204" pitchFamily="34" charset="0"/>
              </a:rPr>
              <a:t>人がおおいきょうしつ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81000" y="5257800"/>
            <a:ext cx="4953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セーターをきている人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ぼうしをかぶっている人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40" grpId="0" build="p"/>
      <p:bldP spid="39941" grpId="0" build="p"/>
      <p:bldP spid="3994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Question Words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2514600" cy="5059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Who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When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Where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What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Why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How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What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How old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How much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How long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3000" b="1" smtClean="0"/>
              <a:t>How many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276600" y="1219200"/>
            <a:ext cx="3276600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だれ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いつ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どこ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何（なに・なん）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どうして・なぜ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どう・どうやって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何時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何さい・いくつ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いくら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どのぐらい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ja-JP" altLang="en-US" sz="3100">
                <a:latin typeface="Arial" panose="020B0604020202020204" pitchFamily="34" charset="0"/>
              </a:rPr>
              <a:t>なん（</a:t>
            </a:r>
            <a:r>
              <a:rPr lang="en-US" altLang="ja-JP" sz="3100">
                <a:latin typeface="Arial" panose="020B0604020202020204" pitchFamily="34" charset="0"/>
              </a:rPr>
              <a:t>counter)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22288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6096000" y="4343400"/>
            <a:ext cx="3048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What kind of (noun)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どんな </a:t>
            </a:r>
            <a:r>
              <a:rPr lang="en-US" altLang="ja-JP">
                <a:latin typeface="Arial" panose="020B0604020202020204" pitchFamily="34" charset="0"/>
              </a:rPr>
              <a:t>(noun)</a:t>
            </a:r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4" grpId="0" build="p"/>
      <p:bldP spid="4096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1828800" y="45720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3600">
                <a:latin typeface="Arial" panose="020B0604020202020204" pitchFamily="34" charset="0"/>
              </a:rPr>
              <a:t>Kanji: </a:t>
            </a:r>
            <a:r>
              <a:rPr lang="ja-JP" altLang="en-US" sz="3600">
                <a:latin typeface="Arial" panose="020B0604020202020204" pitchFamily="34" charset="0"/>
              </a:rPr>
              <a:t>漢字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16002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一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ニ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三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四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五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六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七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743200" y="609600"/>
            <a:ext cx="16002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八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十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百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千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円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今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572000" y="1371600"/>
            <a:ext cx="17526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私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人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日本語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英語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今日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学校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口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934200" y="1371600"/>
            <a:ext cx="17526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男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女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子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父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母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目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4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/>
      <p:bldP spid="19462" grpId="0" build="p"/>
      <p:bldP spid="19463" grpId="0" build="p"/>
      <p:bldP spid="1946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828800" y="45720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3600">
                <a:latin typeface="Arial" panose="020B0604020202020204" pitchFamily="34" charset="0"/>
              </a:rPr>
              <a:t>Kanji: </a:t>
            </a:r>
            <a:r>
              <a:rPr lang="ja-JP" altLang="en-US" sz="3600">
                <a:latin typeface="Arial" panose="020B0604020202020204" pitchFamily="34" charset="0"/>
              </a:rPr>
              <a:t>漢字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16002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何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行く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見る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買う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住む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山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町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743200" y="609600"/>
            <a:ext cx="16002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田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天気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手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本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車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中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572000" y="1371600"/>
            <a:ext cx="17526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雨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雪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上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下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右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左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年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781800" y="1066800"/>
            <a:ext cx="2209800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好き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大きい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小さい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200">
                <a:latin typeface="Arial" panose="020B0604020202020204" pitchFamily="34" charset="0"/>
              </a:rPr>
              <a:t>日曜日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200">
                <a:latin typeface="Arial" panose="020B0604020202020204" pitchFamily="34" charset="0"/>
              </a:rPr>
              <a:t>月曜日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200">
                <a:latin typeface="Arial" panose="020B0604020202020204" pitchFamily="34" charset="0"/>
              </a:rPr>
              <a:t>火曜日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200">
                <a:latin typeface="Arial" panose="020B0604020202020204" pitchFamily="34" charset="0"/>
              </a:rPr>
              <a:t>水曜日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200">
                <a:latin typeface="Arial" panose="020B0604020202020204" pitchFamily="34" charset="0"/>
              </a:rPr>
              <a:t>木曜日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200">
                <a:latin typeface="Arial" panose="020B0604020202020204" pitchFamily="34" charset="0"/>
              </a:rPr>
              <a:t>金曜日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ja-JP" altLang="en-US" sz="2200">
                <a:latin typeface="Arial" panose="020B0604020202020204" pitchFamily="34" charset="0"/>
              </a:rPr>
              <a:t>土曜日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9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9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9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91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91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91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6" grpId="0" build="p"/>
      <p:bldP spid="49157" grpId="0" build="p"/>
      <p:bldP spid="491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dirty="0" smtClean="0"/>
              <a:t>Verbs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382000" cy="1570038"/>
          </a:xfrm>
        </p:spPr>
        <p:txBody>
          <a:bodyPr/>
          <a:lstStyle/>
          <a:p>
            <a:pPr eaLnBrk="1" hangingPunct="1"/>
            <a:r>
              <a:rPr lang="en-US" altLang="ja-JP" smtClean="0">
                <a:solidFill>
                  <a:srgbClr val="C00000"/>
                </a:solidFill>
              </a:rPr>
              <a:t>Polite: present </a:t>
            </a:r>
            <a:r>
              <a:rPr lang="ja-JP" altLang="en-US" smtClean="0">
                <a:solidFill>
                  <a:srgbClr val="C00000"/>
                </a:solidFill>
              </a:rPr>
              <a:t>　　</a:t>
            </a:r>
            <a:r>
              <a:rPr lang="en-US" altLang="ja-JP" smtClean="0">
                <a:solidFill>
                  <a:srgbClr val="C00000"/>
                </a:solidFill>
              </a:rPr>
              <a:t>&amp; </a:t>
            </a:r>
            <a:r>
              <a:rPr lang="ja-JP" altLang="en-US" smtClean="0">
                <a:solidFill>
                  <a:srgbClr val="C00000"/>
                </a:solidFill>
              </a:rPr>
              <a:t>　</a:t>
            </a:r>
            <a:r>
              <a:rPr lang="en-US" altLang="ja-JP" smtClean="0">
                <a:solidFill>
                  <a:srgbClr val="C00000"/>
                </a:solidFill>
              </a:rPr>
              <a:t>past tense</a:t>
            </a:r>
          </a:p>
          <a:p>
            <a:pPr lvl="1" eaLnBrk="1" hangingPunct="1"/>
            <a:r>
              <a:rPr lang="ja-JP" altLang="en-US" smtClean="0">
                <a:solidFill>
                  <a:srgbClr val="C00000"/>
                </a:solidFill>
              </a:rPr>
              <a:t>　　　</a:t>
            </a:r>
            <a:r>
              <a:rPr lang="ja-JP" altLang="en-US" b="1" smtClean="0">
                <a:solidFill>
                  <a:srgbClr val="C00000"/>
                </a:solidFill>
              </a:rPr>
              <a:t>ます</a:t>
            </a:r>
            <a:r>
              <a:rPr lang="ja-JP" altLang="en-US" smtClean="0">
                <a:solidFill>
                  <a:srgbClr val="C00000"/>
                </a:solidFill>
              </a:rPr>
              <a:t>　</a:t>
            </a:r>
            <a:r>
              <a:rPr lang="en-US" altLang="ja-JP" smtClean="0">
                <a:solidFill>
                  <a:srgbClr val="C00000"/>
                </a:solidFill>
              </a:rPr>
              <a:t>Form</a:t>
            </a:r>
            <a:r>
              <a:rPr lang="ja-JP" altLang="en-US" smtClean="0">
                <a:solidFill>
                  <a:srgbClr val="C00000"/>
                </a:solidFill>
              </a:rPr>
              <a:t>、　　　</a:t>
            </a:r>
            <a:r>
              <a:rPr lang="ja-JP" altLang="en-US" b="1" smtClean="0">
                <a:solidFill>
                  <a:srgbClr val="C00000"/>
                </a:solidFill>
              </a:rPr>
              <a:t>ました</a:t>
            </a:r>
            <a:r>
              <a:rPr lang="ja-JP" altLang="en-US" smtClean="0">
                <a:solidFill>
                  <a:srgbClr val="C00000"/>
                </a:solidFill>
              </a:rPr>
              <a:t>　</a:t>
            </a:r>
            <a:r>
              <a:rPr lang="en-US" altLang="ja-JP" smtClean="0">
                <a:solidFill>
                  <a:srgbClr val="C00000"/>
                </a:solidFill>
              </a:rPr>
              <a:t>Form:</a:t>
            </a:r>
            <a:r>
              <a:rPr lang="ja-JP" altLang="en-US" smtClean="0">
                <a:solidFill>
                  <a:srgbClr val="C00000"/>
                </a:solidFill>
              </a:rPr>
              <a:t>　</a:t>
            </a:r>
            <a:endParaRPr lang="en-US" altLang="ja-JP" smtClean="0">
              <a:solidFill>
                <a:srgbClr val="C000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2560638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to go		</a:t>
            </a:r>
            <a:r>
              <a:rPr lang="ja-JP" altLang="en-US">
                <a:latin typeface="Arial" panose="020B0604020202020204" pitchFamily="34" charset="0"/>
              </a:rPr>
              <a:t>行きます		行きました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to eat	</a:t>
            </a:r>
            <a:r>
              <a:rPr lang="ja-JP" altLang="en-US">
                <a:latin typeface="Arial" panose="020B0604020202020204" pitchFamily="34" charset="0"/>
              </a:rPr>
              <a:t>食べます		食べました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81000" y="4114800"/>
            <a:ext cx="8382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1. Tell what you will do this evening.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2. Tell where you went last week.</a:t>
            </a:r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  <p:bldP spid="307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8000" smtClean="0"/>
              <a:t>おわり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5029200"/>
            <a:ext cx="6248400" cy="152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8000" smtClean="0"/>
              <a:t>がんばって！</a:t>
            </a:r>
          </a:p>
        </p:txBody>
      </p:sp>
      <p:pic>
        <p:nvPicPr>
          <p:cNvPr id="41988" name="Picture 4" descr="j_successto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70104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Verb Endings to Know: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ーます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ーません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ーました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ーませんでした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ーましょう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ーながら</a:t>
            </a:r>
            <a:endParaRPr lang="en-US" altLang="ja-JP" smtClean="0"/>
          </a:p>
          <a:p>
            <a:pPr eaLnBrk="1" hangingPunct="1"/>
            <a:r>
              <a:rPr lang="en-US" altLang="zh-CN" smtClean="0"/>
              <a:t>-</a:t>
            </a:r>
            <a:r>
              <a:rPr lang="ja-JP" altLang="en-US" smtClean="0"/>
              <a:t>て　</a:t>
            </a:r>
            <a:r>
              <a:rPr lang="en-US" altLang="zh-CN" smtClean="0"/>
              <a:t>form</a:t>
            </a:r>
            <a:endParaRPr lang="en-US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1600200"/>
            <a:ext cx="5029200" cy="452596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ja-JP" dirty="0" smtClean="0"/>
              <a:t>All of these endings conjugate the same way: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ja-JP" altLang="en-US" dirty="0">
                <a:solidFill>
                  <a:srgbClr val="FF0000"/>
                </a:solidFill>
              </a:rPr>
              <a:t>いちだ</a:t>
            </a:r>
            <a:r>
              <a:rPr lang="ja-JP" altLang="en-US" dirty="0" smtClean="0">
                <a:solidFill>
                  <a:srgbClr val="FF0000"/>
                </a:solidFill>
              </a:rPr>
              <a:t>ん</a:t>
            </a:r>
            <a:r>
              <a:rPr lang="ja-JP" altLang="en-US" dirty="0" smtClean="0"/>
              <a:t>ー</a:t>
            </a:r>
            <a:r>
              <a:rPr lang="en-US" altLang="ja-JP" dirty="0" smtClean="0"/>
              <a:t>Drop the</a:t>
            </a:r>
            <a:r>
              <a:rPr lang="ja-JP" altLang="en-US" dirty="0" smtClean="0"/>
              <a:t>　　る　</a:t>
            </a:r>
            <a:r>
              <a:rPr lang="en-US" altLang="ja-JP" dirty="0" smtClean="0"/>
              <a:t>then add the ending.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ja-JP" altLang="en-US" dirty="0">
                <a:solidFill>
                  <a:srgbClr val="FF0000"/>
                </a:solidFill>
              </a:rPr>
              <a:t>よだ</a:t>
            </a:r>
            <a:r>
              <a:rPr lang="ja-JP" altLang="en-US" dirty="0" smtClean="0">
                <a:solidFill>
                  <a:srgbClr val="FF0000"/>
                </a:solidFill>
              </a:rPr>
              <a:t>ん</a:t>
            </a:r>
            <a:r>
              <a:rPr lang="ja-JP" altLang="en-US" dirty="0" smtClean="0"/>
              <a:t>　ー</a:t>
            </a:r>
            <a:r>
              <a:rPr lang="en-US" altLang="ja-JP" dirty="0" smtClean="0"/>
              <a:t>Base II</a:t>
            </a:r>
            <a:r>
              <a:rPr lang="ja-JP" altLang="en-US" dirty="0" smtClean="0"/>
              <a:t>　＋　</a:t>
            </a:r>
            <a:r>
              <a:rPr lang="en-US" altLang="ja-JP" dirty="0" smtClean="0"/>
              <a:t>Ending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ja-JP" dirty="0">
                <a:solidFill>
                  <a:srgbClr val="FF0000"/>
                </a:solidFill>
              </a:rPr>
              <a:t>Irregular</a:t>
            </a:r>
            <a:r>
              <a:rPr lang="en-US" altLang="ja-JP" dirty="0" smtClean="0"/>
              <a:t>:</a:t>
            </a:r>
            <a:r>
              <a:rPr lang="ja-JP" altLang="en-US" dirty="0" smtClean="0"/>
              <a:t>　する　　　し</a:t>
            </a:r>
            <a:endParaRPr lang="en-US" altLang="ja-JP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くる　　　　き</a:t>
            </a:r>
            <a:endParaRPr lang="en-US" dirty="0"/>
          </a:p>
        </p:txBody>
      </p:sp>
      <p:sp>
        <p:nvSpPr>
          <p:cNvPr id="5" name="Notched Right Arrow 4"/>
          <p:cNvSpPr/>
          <p:nvPr/>
        </p:nvSpPr>
        <p:spPr>
          <a:xfrm>
            <a:off x="6400800" y="4235450"/>
            <a:ext cx="457200" cy="1222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6375400" y="4648200"/>
            <a:ext cx="457200" cy="12065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to go		</a:t>
            </a:r>
            <a:r>
              <a:rPr lang="ja-JP" altLang="en-US">
                <a:latin typeface="Arial" panose="020B0604020202020204" pitchFamily="34" charset="0"/>
              </a:rPr>
              <a:t>行きません	行きませんでした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to eat	</a:t>
            </a:r>
            <a:r>
              <a:rPr lang="ja-JP" altLang="en-US">
                <a:latin typeface="Arial" panose="020B0604020202020204" pitchFamily="34" charset="0"/>
              </a:rPr>
              <a:t>食べません	食べませんでした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8382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1. Tell what you don’t do after</a:t>
            </a:r>
            <a:r>
              <a:rPr lang="zh-CN" altLang="en-US">
                <a:latin typeface="Arial" panose="020B0604020202020204" pitchFamily="34" charset="0"/>
              </a:rPr>
              <a:t> </a:t>
            </a:r>
            <a:r>
              <a:rPr lang="en-US" altLang="zh-CN">
                <a:latin typeface="Arial" panose="020B0604020202020204" pitchFamily="34" charset="0"/>
              </a:rPr>
              <a:t>school.</a:t>
            </a:r>
            <a:endParaRPr lang="en-US" altLang="ja-JP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2. Tell what you didn’t do this morning</a:t>
            </a:r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rgbClr val="C00000"/>
                </a:solidFill>
              </a:rPr>
              <a:t>Polite negative: present &amp; past tense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Verbs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609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600" smtClean="0">
                <a:solidFill>
                  <a:srgbClr val="FF0000"/>
                </a:solidFill>
              </a:rPr>
              <a:t>て</a:t>
            </a:r>
            <a:r>
              <a:rPr lang="en-US" altLang="ja-JP" sz="3600" smtClean="0">
                <a:solidFill>
                  <a:srgbClr val="FF0000"/>
                </a:solidFill>
              </a:rPr>
              <a:t>-form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" y="1905000"/>
            <a:ext cx="8382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 sz="3600">
                <a:latin typeface="Arial" panose="020B0604020202020204" pitchFamily="34" charset="0"/>
              </a:rPr>
              <a:t>～て、～て、～ます	</a:t>
            </a:r>
            <a:r>
              <a:rPr lang="en-US" altLang="ja-JP" sz="3600">
                <a:latin typeface="Arial" panose="020B0604020202020204" pitchFamily="34" charset="0"/>
              </a:rPr>
              <a:t>I do A, B and C.</a:t>
            </a:r>
          </a:p>
          <a:p>
            <a:pPr eaLnBrk="1" hangingPunct="1">
              <a:buFontTx/>
              <a:buChar char="•"/>
            </a:pPr>
            <a:r>
              <a:rPr lang="ja-JP" altLang="en-US" sz="3600">
                <a:latin typeface="Arial" panose="020B0604020202020204" pitchFamily="34" charset="0"/>
              </a:rPr>
              <a:t>～ています			</a:t>
            </a:r>
            <a:r>
              <a:rPr lang="en-US" altLang="ja-JP" sz="3600">
                <a:latin typeface="Arial" panose="020B0604020202020204" pitchFamily="34" charset="0"/>
              </a:rPr>
              <a:t>I am doing…</a:t>
            </a:r>
          </a:p>
          <a:p>
            <a:pPr eaLnBrk="1" hangingPunct="1">
              <a:buFontTx/>
              <a:buChar char="•"/>
            </a:pPr>
            <a:r>
              <a:rPr lang="ja-JP" altLang="en-US" sz="3600">
                <a:latin typeface="Arial" panose="020B0604020202020204" pitchFamily="34" charset="0"/>
              </a:rPr>
              <a:t>～てください			</a:t>
            </a:r>
            <a:r>
              <a:rPr lang="en-US" altLang="ja-JP" sz="3600">
                <a:latin typeface="Arial" panose="020B0604020202020204" pitchFamily="34" charset="0"/>
              </a:rPr>
              <a:t>Please do…</a:t>
            </a:r>
          </a:p>
          <a:p>
            <a:pPr eaLnBrk="1" hangingPunct="1">
              <a:buFontTx/>
              <a:buChar char="•"/>
            </a:pPr>
            <a:r>
              <a:rPr lang="ja-JP" altLang="en-US" sz="3600">
                <a:latin typeface="Arial" panose="020B0604020202020204" pitchFamily="34" charset="0"/>
              </a:rPr>
              <a:t>～てもいいです		</a:t>
            </a:r>
            <a:r>
              <a:rPr lang="en-US" altLang="ja-JP" sz="3600">
                <a:latin typeface="Arial" panose="020B0604020202020204" pitchFamily="34" charset="0"/>
              </a:rPr>
              <a:t>You may do…</a:t>
            </a:r>
          </a:p>
          <a:p>
            <a:pPr eaLnBrk="1" hangingPunct="1">
              <a:buFontTx/>
              <a:buChar char="•"/>
            </a:pPr>
            <a:r>
              <a:rPr lang="ja-JP" altLang="en-US" sz="3600">
                <a:latin typeface="Arial" panose="020B0604020202020204" pitchFamily="34" charset="0"/>
              </a:rPr>
              <a:t>～てはいけません	</a:t>
            </a:r>
            <a:r>
              <a:rPr lang="en-US" altLang="ja-JP" sz="3600">
                <a:latin typeface="Arial" panose="020B0604020202020204" pitchFamily="34" charset="0"/>
              </a:rPr>
              <a:t>You can’t do…</a:t>
            </a:r>
          </a:p>
          <a:p>
            <a:pPr eaLnBrk="1" hangingPunct="1">
              <a:buFontTx/>
              <a:buChar char="•"/>
            </a:pPr>
            <a:r>
              <a:rPr lang="ja-JP" altLang="en-US" sz="3600">
                <a:latin typeface="Arial" panose="020B0604020202020204" pitchFamily="34" charset="0"/>
              </a:rPr>
              <a:t>～てはだめです		</a:t>
            </a:r>
            <a:r>
              <a:rPr lang="en-US" altLang="ja-JP" sz="3600">
                <a:latin typeface="Arial" panose="020B0604020202020204" pitchFamily="34" charset="0"/>
              </a:rPr>
              <a:t>You can’t do…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Verbs</a:t>
            </a:r>
            <a:endParaRPr 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609600"/>
          </a:xfrm>
        </p:spPr>
        <p:txBody>
          <a:bodyPr/>
          <a:lstStyle/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Suggestions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18288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～ましょう       </a:t>
            </a:r>
            <a:r>
              <a:rPr lang="en-US" altLang="ja-JP">
                <a:latin typeface="Arial" panose="020B0604020202020204" pitchFamily="34" charset="0"/>
              </a:rPr>
              <a:t>Let’s do…</a:t>
            </a:r>
          </a:p>
          <a:p>
            <a:pPr eaLnBrk="1" hangingPunct="1"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　 </a:t>
            </a:r>
            <a:r>
              <a:rPr lang="en-US" altLang="ja-JP">
                <a:latin typeface="Arial" panose="020B0604020202020204" pitchFamily="34" charset="0"/>
              </a:rPr>
              <a:t>Let’s get together on Friday.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	Let’s have dinner together tonight.</a:t>
            </a:r>
          </a:p>
          <a:p>
            <a:pPr eaLnBrk="1" hangingPunct="1">
              <a:buFontTx/>
              <a:buNone/>
            </a:pPr>
            <a:endParaRPr lang="ja-JP" altLang="en-US">
              <a:latin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～ましょうか    </a:t>
            </a:r>
            <a:r>
              <a:rPr lang="en-US" altLang="ja-JP">
                <a:latin typeface="Arial" panose="020B0604020202020204" pitchFamily="34" charset="0"/>
              </a:rPr>
              <a:t>Why don’t we do…?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    Why don’t we have a meeting this Wed?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    Why don’t we cancel the meeting?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smtClean="0"/>
              <a:t>Grammar: Verbs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ja-JP" smtClean="0">
                <a:solidFill>
                  <a:srgbClr val="FF0000"/>
                </a:solidFill>
              </a:rPr>
              <a:t>Invitations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18288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>
                <a:latin typeface="Arial" panose="020B0604020202020204" pitchFamily="34" charset="0"/>
              </a:rPr>
              <a:t>～ませんか    </a:t>
            </a:r>
            <a:r>
              <a:rPr lang="en-US" altLang="ja-JP">
                <a:latin typeface="Arial" panose="020B0604020202020204" pitchFamily="34" charset="0"/>
              </a:rPr>
              <a:t>Shall we do…?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    Shall we go to see a movie tonight?</a:t>
            </a:r>
          </a:p>
          <a:p>
            <a:pPr eaLnBrk="1" hangingPunct="1"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    Shall we dance?</a:t>
            </a:r>
          </a:p>
        </p:txBody>
      </p:sp>
      <p:sp>
        <p:nvSpPr>
          <p:cNvPr id="10245" name="AutoShape 7"/>
          <p:cNvSpPr>
            <a:spLocks noChangeArrowheads="1"/>
          </p:cNvSpPr>
          <p:nvPr/>
        </p:nvSpPr>
        <p:spPr bwMode="auto">
          <a:xfrm>
            <a:off x="762000" y="3962400"/>
            <a:ext cx="3962400" cy="1524000"/>
          </a:xfrm>
          <a:prstGeom prst="wedgeRoundRectCallout">
            <a:avLst>
              <a:gd name="adj1" fmla="val 79088"/>
              <a:gd name="adj2" fmla="val -27602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533400" y="4191000"/>
            <a:ext cx="5181600" cy="1828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4495800" y="4343400"/>
            <a:ext cx="4648200" cy="1828800"/>
          </a:xfrm>
          <a:prstGeom prst="wedgeEllipseCallout">
            <a:avLst>
              <a:gd name="adj1" fmla="val -62704"/>
              <a:gd name="adj2" fmla="val -5104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6019800" y="3352800"/>
            <a:ext cx="2514600" cy="838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9" name="AutoShape 11"/>
          <p:cNvSpPr>
            <a:spLocks noChangeArrowheads="1"/>
          </p:cNvSpPr>
          <p:nvPr/>
        </p:nvSpPr>
        <p:spPr bwMode="auto">
          <a:xfrm>
            <a:off x="6019800" y="4114800"/>
            <a:ext cx="2971800" cy="2133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29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1463</Words>
  <Application>Microsoft Office PowerPoint</Application>
  <PresentationFormat>On-screen Show (4:3)</PresentationFormat>
  <Paragraphs>514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ＭＳ Ｐゴシック</vt:lpstr>
      <vt:lpstr>Calibri</vt:lpstr>
      <vt:lpstr>SimSun</vt:lpstr>
      <vt:lpstr>Office Theme</vt:lpstr>
      <vt:lpstr>日本語　1-3 Final Exam Review</vt:lpstr>
      <vt:lpstr>Sentence Structure</vt:lpstr>
      <vt:lpstr>Verbs:</vt:lpstr>
      <vt:lpstr>Verbs</vt:lpstr>
      <vt:lpstr>Verb Endings to Know:</vt:lpstr>
      <vt:lpstr>Polite negative: present &amp; past tense</vt:lpstr>
      <vt:lpstr>Grammar: Verbs</vt:lpstr>
      <vt:lpstr>Grammar: Verbs</vt:lpstr>
      <vt:lpstr>Grammar: Verbs</vt:lpstr>
      <vt:lpstr>Grammar: Verbs</vt:lpstr>
      <vt:lpstr>Grammar: Adjectives</vt:lpstr>
      <vt:lpstr>Grammar: Adjectives</vt:lpstr>
      <vt:lpstr>Grammar: Adjectives</vt:lpstr>
      <vt:lpstr>Grammar: Adjectives</vt:lpstr>
      <vt:lpstr>Grammar: Adjectives</vt:lpstr>
      <vt:lpstr>Counters</vt:lpstr>
      <vt:lpstr>Particles</vt:lpstr>
      <vt:lpstr>Particles</vt:lpstr>
      <vt:lpstr>Prepositions</vt:lpstr>
      <vt:lpstr>Adverbs of Frequency</vt:lpstr>
      <vt:lpstr>Days of the Week：曜日（ようび）</vt:lpstr>
      <vt:lpstr>Telling Time：時間（じかん）</vt:lpstr>
      <vt:lpstr>Time Expressions</vt:lpstr>
      <vt:lpstr>Numbers：かず 1-9999</vt:lpstr>
      <vt:lpstr>Classroom Objects：きょうしつの物</vt:lpstr>
      <vt:lpstr>Extended Family</vt:lpstr>
      <vt:lpstr>Hobbies, Leisure Activities and Sports</vt:lpstr>
      <vt:lpstr>Morning Routine</vt:lpstr>
      <vt:lpstr>Basic Food, Drink and Mealtimes</vt:lpstr>
      <vt:lpstr>Likes &amp; Dislikes</vt:lpstr>
      <vt:lpstr>Body Parts：体（からだ）</vt:lpstr>
      <vt:lpstr>Colors：色（いろ）</vt:lpstr>
      <vt:lpstr>Common Animals：動物（どうぶつ）</vt:lpstr>
      <vt:lpstr>Weather：天気</vt:lpstr>
      <vt:lpstr>Transportation：のりもの</vt:lpstr>
      <vt:lpstr>Adjectives used to describe people and places</vt:lpstr>
      <vt:lpstr>Question Words</vt:lpstr>
      <vt:lpstr>PowerPoint Presentation</vt:lpstr>
      <vt:lpstr>PowerPoint Presentation</vt:lpstr>
      <vt:lpstr>おわり</vt:lpstr>
    </vt:vector>
  </TitlesOfParts>
  <Company>Default Organisation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Review for the National Japanese Exam</dc:title>
  <dc:creator>Akiko John</dc:creator>
  <cp:lastModifiedBy>Goffe, Bradley D</cp:lastModifiedBy>
  <cp:revision>59</cp:revision>
  <dcterms:created xsi:type="dcterms:W3CDTF">2010-04-04T17:02:36Z</dcterms:created>
  <dcterms:modified xsi:type="dcterms:W3CDTF">2015-05-29T20:29:23Z</dcterms:modified>
</cp:coreProperties>
</file>